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8" r:id="rId4"/>
    <p:sldId id="269" r:id="rId5"/>
    <p:sldId id="270" r:id="rId6"/>
    <p:sldId id="272" r:id="rId7"/>
    <p:sldId id="258" r:id="rId8"/>
    <p:sldId id="273" r:id="rId9"/>
    <p:sldId id="274" r:id="rId10"/>
    <p:sldId id="275" r:id="rId11"/>
    <p:sldId id="280" r:id="rId12"/>
    <p:sldId id="279" r:id="rId13"/>
    <p:sldId id="266" r:id="rId14"/>
    <p:sldId id="259" r:id="rId15"/>
    <p:sldId id="264" r:id="rId16"/>
    <p:sldId id="260" r:id="rId17"/>
    <p:sldId id="278" r:id="rId18"/>
    <p:sldId id="281" r:id="rId19"/>
    <p:sldId id="283" r:id="rId20"/>
    <p:sldId id="263" r:id="rId21"/>
    <p:sldId id="276" r:id="rId22"/>
    <p:sldId id="261" r:id="rId23"/>
    <p:sldId id="265" r:id="rId24"/>
    <p:sldId id="282" r:id="rId25"/>
    <p:sldId id="277" r:id="rId26"/>
    <p:sldId id="267" r:id="rId27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001F5C"/>
    <a:srgbClr val="97E1F7"/>
    <a:srgbClr val="A8CED8"/>
    <a:srgbClr val="000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6" autoAdjust="0"/>
    <p:restoredTop sz="94660"/>
  </p:normalViewPr>
  <p:slideViewPr>
    <p:cSldViewPr snapToGrid="0">
      <p:cViewPr varScale="1">
        <p:scale>
          <a:sx n="41" d="100"/>
          <a:sy n="41" d="100"/>
        </p:scale>
        <p:origin x="84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8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91416E5-9D85-A7A0-D20F-1E946F4E63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897808-1753-49F0-AA06-D079105A4C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64EA4-9F97-424D-A022-537FF36B1DE9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8BABC0-688E-EF4F-6168-1553745FF9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153570-72F4-B901-57BB-FDE51B3CA9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D016D-7D01-4C9E-9D96-36A87653C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19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9F7B1-C3EB-44F5-8BD3-8AE2CCF068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266EF-E3FD-43E0-A954-83A33A2FC4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6011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6CFD3-B617-4A23-A8AC-5C463E9F83C3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57A24-D5EF-4AE2-AF5C-1D53EC78D39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D7E1C956-5563-1FF4-07A7-15EC492E1D6F}"/>
              </a:ext>
            </a:extLst>
          </p:cNvPr>
          <p:cNvGrpSpPr/>
          <p:nvPr userDrawn="1"/>
        </p:nvGrpSpPr>
        <p:grpSpPr>
          <a:xfrm>
            <a:off x="125506" y="5142856"/>
            <a:ext cx="17962981" cy="4939357"/>
            <a:chOff x="476190" y="5142857"/>
            <a:chExt cx="17333333" cy="4666667"/>
          </a:xfrm>
        </p:grpSpPr>
        <p:pic>
          <p:nvPicPr>
            <p:cNvPr id="39" name="Object 12">
              <a:extLst>
                <a:ext uri="{FF2B5EF4-FFF2-40B4-BE49-F238E27FC236}">
                  <a16:creationId xmlns:a16="http://schemas.microsoft.com/office/drawing/2014/main" id="{80FB82A4-6F10-A859-94F9-748E0C19B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34" name="그룹 1005">
            <a:extLst>
              <a:ext uri="{FF2B5EF4-FFF2-40B4-BE49-F238E27FC236}">
                <a16:creationId xmlns:a16="http://schemas.microsoft.com/office/drawing/2014/main" id="{532EF9CC-8EBA-25C9-ECAD-6E272F11ECF3}"/>
              </a:ext>
            </a:extLst>
          </p:cNvPr>
          <p:cNvGrpSpPr/>
          <p:nvPr userDrawn="1"/>
        </p:nvGrpSpPr>
        <p:grpSpPr>
          <a:xfrm>
            <a:off x="199513" y="5142857"/>
            <a:ext cx="17888973" cy="4939356"/>
            <a:chOff x="476190" y="5142857"/>
            <a:chExt cx="17333333" cy="4666667"/>
          </a:xfrm>
        </p:grpSpPr>
        <p:pic>
          <p:nvPicPr>
            <p:cNvPr id="35" name="Object 15">
              <a:extLst>
                <a:ext uri="{FF2B5EF4-FFF2-40B4-BE49-F238E27FC236}">
                  <a16:creationId xmlns:a16="http://schemas.microsoft.com/office/drawing/2014/main" id="{07A96302-68C0-F678-54CC-672279A95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76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AB25-E680-4863-9C4F-3F7FD5A0CB1E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57A24-D5EF-4AE2-AF5C-1D53EC78D39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A36F597-324E-654C-8FAF-AFD263A6B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68377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9B952-F33A-444C-9CD0-9884B42A8086}" type="datetime1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457A24-D5EF-4AE2-AF5C-1D53EC78D39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FC943538-13F2-9CF0-086C-152695E666AF}"/>
              </a:ext>
            </a:extLst>
          </p:cNvPr>
          <p:cNvGrpSpPr/>
          <p:nvPr userDrawn="1"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7FC4AA2A-946E-552D-D2B3-3D7B1B23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47C28509-FD71-C885-46FB-161F694D184B}"/>
              </a:ext>
            </a:extLst>
          </p:cNvPr>
          <p:cNvGrpSpPr/>
          <p:nvPr userDrawn="1"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2A24C696-66B3-52B5-8971-90E057A0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pic>
        <p:nvPicPr>
          <p:cNvPr id="53" name="Object 8">
            <a:extLst>
              <a:ext uri="{FF2B5EF4-FFF2-40B4-BE49-F238E27FC236}">
                <a16:creationId xmlns:a16="http://schemas.microsoft.com/office/drawing/2014/main" id="{860D3812-ECE1-FEEE-73F3-68AF1B831E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rcRect l="25183" t="24107" r="24686" b="24362"/>
          <a:stretch>
            <a:fillRect/>
          </a:stretch>
        </p:blipFill>
        <p:spPr>
          <a:xfrm>
            <a:off x="0" y="32054"/>
            <a:ext cx="18288000" cy="10222893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4D6EA20F-3134-578C-E5B4-3D3799CC2673}"/>
              </a:ext>
            </a:extLst>
          </p:cNvPr>
          <p:cNvGrpSpPr/>
          <p:nvPr userDrawn="1"/>
        </p:nvGrpSpPr>
        <p:grpSpPr>
          <a:xfrm>
            <a:off x="177799" y="85918"/>
            <a:ext cx="17932402" cy="10115164"/>
            <a:chOff x="-1642829" y="1691496"/>
            <a:chExt cx="17932402" cy="10115164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1DFB12FE-054C-0BF9-E8DA-6703D5A5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rcRect l="24300" t="23908" r="24166" b="23831"/>
            <a:stretch>
              <a:fillRect/>
            </a:stretch>
          </p:blipFill>
          <p:spPr>
            <a:xfrm>
              <a:off x="-1642829" y="1691496"/>
              <a:ext cx="17932402" cy="10115164"/>
            </a:xfrm>
            <a:prstGeom prst="rect">
              <a:avLst/>
            </a:prstGeom>
          </p:spPr>
        </p:pic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F0BE83F1-24AF-877E-54F1-74F73715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l="92" t="-26" r="20" b="84"/>
            <a:stretch>
              <a:fillRect/>
            </a:stretch>
          </p:blipFill>
          <p:spPr>
            <a:xfrm>
              <a:off x="-1493493" y="1880583"/>
              <a:ext cx="17661725" cy="9774316"/>
            </a:xfrm>
            <a:prstGeom prst="rect">
              <a:avLst/>
            </a:prstGeom>
          </p:spPr>
        </p:pic>
      </p:grp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BD72F49D-757A-5F4A-A9AC-48347EB7FD1E}"/>
              </a:ext>
            </a:extLst>
          </p:cNvPr>
          <p:cNvGrpSpPr/>
          <p:nvPr userDrawn="1"/>
        </p:nvGrpSpPr>
        <p:grpSpPr>
          <a:xfrm>
            <a:off x="16328684" y="62821"/>
            <a:ext cx="138921" cy="140679"/>
            <a:chOff x="15747164" y="335511"/>
            <a:chExt cx="138921" cy="140679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28391990-547E-2D21-A16E-DE1B3725D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40" name="그룹 1004">
            <a:extLst>
              <a:ext uri="{FF2B5EF4-FFF2-40B4-BE49-F238E27FC236}">
                <a16:creationId xmlns:a16="http://schemas.microsoft.com/office/drawing/2014/main" id="{F5832A57-A8E2-E366-1F04-F647A61AF219}"/>
              </a:ext>
            </a:extLst>
          </p:cNvPr>
          <p:cNvGrpSpPr/>
          <p:nvPr userDrawn="1"/>
        </p:nvGrpSpPr>
        <p:grpSpPr>
          <a:xfrm>
            <a:off x="327135" y="279936"/>
            <a:ext cx="17661725" cy="242808"/>
            <a:chOff x="476190" y="476190"/>
            <a:chExt cx="17333333" cy="114286"/>
          </a:xfrm>
        </p:grpSpPr>
        <p:pic>
          <p:nvPicPr>
            <p:cNvPr id="41" name="Object 12">
              <a:extLst>
                <a:ext uri="{FF2B5EF4-FFF2-40B4-BE49-F238E27FC236}">
                  <a16:creationId xmlns:a16="http://schemas.microsoft.com/office/drawing/2014/main" id="{9BBEF191-062D-D272-01AB-D21573F48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E7FF32B6-1AF9-5A46-946B-357ED7C4D1F0}"/>
              </a:ext>
            </a:extLst>
          </p:cNvPr>
          <p:cNvGrpSpPr/>
          <p:nvPr userDrawn="1"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8">
              <a:extLst>
                <a:ext uri="{FF2B5EF4-FFF2-40B4-BE49-F238E27FC236}">
                  <a16:creationId xmlns:a16="http://schemas.microsoft.com/office/drawing/2014/main" id="{2B1E86C4-2E59-AF9D-D9B0-DEF0B9AB8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6BEF756C-9C3E-226C-8227-BCC4CA996C6E}"/>
              </a:ext>
            </a:extLst>
          </p:cNvPr>
          <p:cNvGrpSpPr/>
          <p:nvPr userDrawn="1"/>
        </p:nvGrpSpPr>
        <p:grpSpPr>
          <a:xfrm>
            <a:off x="16467605" y="62821"/>
            <a:ext cx="1276586" cy="1960209"/>
            <a:chOff x="15886085" y="335511"/>
            <a:chExt cx="1276586" cy="1960209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44E764E7-FE13-52A8-D2E6-2C8067A02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C7F6533-FD5E-10E9-6A07-6EA6BB9F9A1B}"/>
              </a:ext>
            </a:extLst>
          </p:cNvPr>
          <p:cNvGrpSpPr/>
          <p:nvPr userDrawn="1"/>
        </p:nvGrpSpPr>
        <p:grpSpPr>
          <a:xfrm>
            <a:off x="17054308" y="597074"/>
            <a:ext cx="541358" cy="1082634"/>
            <a:chOff x="16472788" y="869764"/>
            <a:chExt cx="541358" cy="1082634"/>
          </a:xfrm>
        </p:grpSpPr>
        <p:pic>
          <p:nvPicPr>
            <p:cNvPr id="24" name="Object 25">
              <a:extLst>
                <a:ext uri="{FF2B5EF4-FFF2-40B4-BE49-F238E27FC236}">
                  <a16:creationId xmlns:a16="http://schemas.microsoft.com/office/drawing/2014/main" id="{866BFA32-3003-1659-94CA-8D0B68DAD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6F29D97-5EC6-2E79-E36D-1B28B98A8F7C}"/>
              </a:ext>
            </a:extLst>
          </p:cNvPr>
          <p:cNvSpPr txBox="1"/>
          <p:nvPr userDrawn="1"/>
        </p:nvSpPr>
        <p:spPr>
          <a:xfrm>
            <a:off x="16708348" y="302612"/>
            <a:ext cx="742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378EBAE4-9945-49D2-9303-2DF77A9D4AA3}" type="slidenum">
              <a:rPr lang="ko-KR" altLang="en-US" sz="2800" smtClean="0">
                <a:solidFill>
                  <a:schemeClr val="bg1"/>
                </a:solidFill>
              </a:rPr>
              <a:pPr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0" name="그룹 1009">
            <a:extLst>
              <a:ext uri="{FF2B5EF4-FFF2-40B4-BE49-F238E27FC236}">
                <a16:creationId xmlns:a16="http://schemas.microsoft.com/office/drawing/2014/main" id="{F7E1353C-558D-419D-DCEA-AB7DA1DA336E}"/>
              </a:ext>
            </a:extLst>
          </p:cNvPr>
          <p:cNvGrpSpPr/>
          <p:nvPr userDrawn="1"/>
        </p:nvGrpSpPr>
        <p:grpSpPr>
          <a:xfrm>
            <a:off x="16579190" y="832266"/>
            <a:ext cx="1050923" cy="7143"/>
            <a:chOff x="16029427" y="1210564"/>
            <a:chExt cx="1050923" cy="7143"/>
          </a:xfrm>
        </p:grpSpPr>
        <p:pic>
          <p:nvPicPr>
            <p:cNvPr id="51" name="Object 28">
              <a:extLst>
                <a:ext uri="{FF2B5EF4-FFF2-40B4-BE49-F238E27FC236}">
                  <a16:creationId xmlns:a16="http://schemas.microsoft.com/office/drawing/2014/main" id="{12C17105-CA34-7E16-C454-F42949A24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32B8F45-C01C-4D48-7BC8-E0B7827229F0}"/>
              </a:ext>
            </a:extLst>
          </p:cNvPr>
          <p:cNvSpPr txBox="1"/>
          <p:nvPr userDrawn="1"/>
        </p:nvSpPr>
        <p:spPr>
          <a:xfrm>
            <a:off x="17043273" y="867312"/>
            <a:ext cx="742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378EBAE4-9945-49D2-9303-2DF77A9D4AA3}" type="slidenum">
              <a:rPr lang="ko-KR" altLang="en-US" sz="2800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83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p:hf sldNum="0" hdr="0" ftr="0" dt="0"/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EFB57-2846-47BC-90A3-8F94EE2F8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6783"/>
            <a:ext cx="18288000" cy="4266717"/>
          </a:xfrm>
        </p:spPr>
        <p:txBody>
          <a:bodyPr>
            <a:normAutofit/>
          </a:bodyPr>
          <a:lstStyle/>
          <a:p>
            <a:pPr algn="ctr"/>
            <a:r>
              <a:rPr lang="en-US" altLang="ko-KR" sz="6600" b="1" dirty="0">
                <a:solidFill>
                  <a:srgbClr val="001F5C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Construction Site Safety</a:t>
            </a:r>
            <a:br>
              <a:rPr lang="en-US" altLang="ko-KR" sz="6600" b="1" dirty="0">
                <a:solidFill>
                  <a:srgbClr val="001F5C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6600" b="1" dirty="0">
                <a:solidFill>
                  <a:srgbClr val="001F5C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Risk Mitigation System</a:t>
            </a:r>
            <a:br>
              <a:rPr lang="en-US" altLang="ko-KR" sz="6600" b="1" dirty="0">
                <a:solidFill>
                  <a:srgbClr val="001F5C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6600" b="1" dirty="0">
                <a:solidFill>
                  <a:srgbClr val="001F5C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Using RAG-Enhanced LLMs</a:t>
            </a:r>
            <a:endParaRPr lang="ko-KR" altLang="en-US" sz="6600" b="1" dirty="0">
              <a:solidFill>
                <a:srgbClr val="001F5C"/>
              </a:solidFill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8BDD3B0D-4C36-F0E6-4F35-7BDD9A98F4A8}"/>
              </a:ext>
            </a:extLst>
          </p:cNvPr>
          <p:cNvSpPr txBox="1">
            <a:spLocks/>
          </p:cNvSpPr>
          <p:nvPr/>
        </p:nvSpPr>
        <p:spPr>
          <a:xfrm>
            <a:off x="2563906" y="8744105"/>
            <a:ext cx="13160188" cy="117397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1371600" rtl="0" eaLnBrk="1" latinLnBrk="1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</a:rPr>
              <a:t>Civil and Environmental Engineering</a:t>
            </a:r>
          </a:p>
          <a:p>
            <a:r>
              <a:rPr lang="en-US" altLang="ko-KR" sz="3200" b="1" dirty="0">
                <a:solidFill>
                  <a:srgbClr val="97E1F7"/>
                </a:solidFill>
              </a:rPr>
              <a:t>Hyun Lee, </a:t>
            </a:r>
            <a:r>
              <a:rPr lang="en-US" altLang="ko-KR" sz="3200" b="1" dirty="0" err="1">
                <a:solidFill>
                  <a:srgbClr val="97E1F7"/>
                </a:solidFill>
              </a:rPr>
              <a:t>Jaeho</a:t>
            </a:r>
            <a:r>
              <a:rPr lang="en-US" altLang="ko-KR" sz="3200" b="1" dirty="0">
                <a:solidFill>
                  <a:srgbClr val="97E1F7"/>
                </a:solidFill>
              </a:rPr>
              <a:t> Park, </a:t>
            </a:r>
            <a:r>
              <a:rPr lang="en-US" altLang="ko-KR" sz="3200" b="1" dirty="0" err="1">
                <a:solidFill>
                  <a:srgbClr val="97E1F7"/>
                </a:solidFill>
              </a:rPr>
              <a:t>Jeongkyu</a:t>
            </a:r>
            <a:r>
              <a:rPr lang="en-US" altLang="ko-KR" sz="3200" b="1" dirty="0">
                <a:solidFill>
                  <a:srgbClr val="97E1F7"/>
                </a:solidFill>
              </a:rPr>
              <a:t> Lee, Jeongmin Yun</a:t>
            </a:r>
          </a:p>
        </p:txBody>
      </p:sp>
    </p:spTree>
    <p:extLst>
      <p:ext uri="{BB962C8B-B14F-4D97-AF65-F5344CB8AC3E}">
        <p14:creationId xmlns:p14="http://schemas.microsoft.com/office/powerpoint/2010/main" val="1566546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10A18B8C-07FB-E911-2F0C-344F779E24DB}"/>
              </a:ext>
            </a:extLst>
          </p:cNvPr>
          <p:cNvSpPr/>
          <p:nvPr/>
        </p:nvSpPr>
        <p:spPr>
          <a:xfrm>
            <a:off x="9144000" y="5179028"/>
            <a:ext cx="1203746" cy="771591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4050"/>
          </a:p>
        </p:txBody>
      </p:sp>
      <p:sp>
        <p:nvSpPr>
          <p:cNvPr id="8" name="대체 처리 7">
            <a:extLst>
              <a:ext uri="{FF2B5EF4-FFF2-40B4-BE49-F238E27FC236}">
                <a16:creationId xmlns:a16="http://schemas.microsoft.com/office/drawing/2014/main" id="{864C0D41-1D01-708A-AF5D-70A1D27239B5}"/>
              </a:ext>
            </a:extLst>
          </p:cNvPr>
          <p:cNvSpPr/>
          <p:nvPr/>
        </p:nvSpPr>
        <p:spPr>
          <a:xfrm>
            <a:off x="10825081" y="3733512"/>
            <a:ext cx="6431288" cy="375640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3600" b="1" dirty="0"/>
              <a:t>A system that reflects the</a:t>
            </a:r>
          </a:p>
          <a:p>
            <a:r>
              <a:rPr lang="en" altLang="ko-KR" sz="3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real-time nature and dynamic hazard perception</a:t>
            </a:r>
          </a:p>
          <a:p>
            <a:r>
              <a:rPr lang="en" altLang="ko-KR" sz="3600" b="1" dirty="0"/>
              <a:t>of construction sites is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A8190-C7DA-4B26-BBCD-3219F781D8A1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Current Challenges</a:t>
            </a:r>
            <a:endParaRPr lang="ko-KR" altLang="en-US" sz="6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BE0A23-756D-4315-8810-F23B950AFA53}"/>
              </a:ext>
            </a:extLst>
          </p:cNvPr>
          <p:cNvGrpSpPr/>
          <p:nvPr/>
        </p:nvGrpSpPr>
        <p:grpSpPr>
          <a:xfrm>
            <a:off x="1269560" y="2452943"/>
            <a:ext cx="7685924" cy="6514582"/>
            <a:chOff x="1785373" y="2452943"/>
            <a:chExt cx="7685924" cy="65145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E4D898-8011-7A3D-653C-48C694890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5373" y="5883839"/>
              <a:ext cx="7685923" cy="30836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B78DA79-729A-4351-A27B-F0A0A25E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5374" y="2452943"/>
              <a:ext cx="7685923" cy="3430896"/>
            </a:xfrm>
            <a:prstGeom prst="rect">
              <a:avLst/>
            </a:prstGeom>
          </p:spPr>
        </p:pic>
      </p:grpSp>
      <p:sp>
        <p:nvSpPr>
          <p:cNvPr id="11" name="L 도형 10">
            <a:extLst>
              <a:ext uri="{FF2B5EF4-FFF2-40B4-BE49-F238E27FC236}">
                <a16:creationId xmlns:a16="http://schemas.microsoft.com/office/drawing/2014/main" id="{FE385F59-E396-447E-A485-A5DB2FE33EC0}"/>
              </a:ext>
            </a:extLst>
          </p:cNvPr>
          <p:cNvSpPr/>
          <p:nvPr/>
        </p:nvSpPr>
        <p:spPr>
          <a:xfrm flipV="1">
            <a:off x="10421881" y="4168391"/>
            <a:ext cx="806400" cy="842266"/>
          </a:xfrm>
          <a:prstGeom prst="corner">
            <a:avLst>
              <a:gd name="adj1" fmla="val 23725"/>
              <a:gd name="adj2" fmla="val 2877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7D090AC0-550A-4295-9D3D-6CB560B8DEC5}"/>
              </a:ext>
            </a:extLst>
          </p:cNvPr>
          <p:cNvSpPr/>
          <p:nvPr/>
        </p:nvSpPr>
        <p:spPr>
          <a:xfrm flipH="1">
            <a:off x="16615240" y="6266238"/>
            <a:ext cx="806400" cy="842266"/>
          </a:xfrm>
          <a:prstGeom prst="corner">
            <a:avLst>
              <a:gd name="adj1" fmla="val 23725"/>
              <a:gd name="adj2" fmla="val 2877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06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3A8190-C7DA-4B26-BBCD-3219F781D8A1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Current Challenges</a:t>
            </a:r>
            <a:endParaRPr lang="ko-KR" altLang="en-US" sz="6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75819-91D4-4D38-A3DF-CF0F75DCEDD6}"/>
              </a:ext>
            </a:extLst>
          </p:cNvPr>
          <p:cNvSpPr txBox="1"/>
          <p:nvPr/>
        </p:nvSpPr>
        <p:spPr>
          <a:xfrm>
            <a:off x="937845" y="2273667"/>
            <a:ext cx="162950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v"/>
            </a:pPr>
            <a:r>
              <a:rPr lang="en-US" altLang="ko-KR" sz="4000" b="1" dirty="0"/>
              <a:t>Limitations of </a:t>
            </a:r>
            <a:r>
              <a:rPr lang="fr-FR" altLang="ko-KR" sz="4000" b="1" dirty="0"/>
              <a:t>RAG on construction sites</a:t>
            </a:r>
          </a:p>
          <a:p>
            <a:br>
              <a:rPr lang="fr-FR" altLang="ko-KR" sz="2000" b="1" dirty="0"/>
            </a:br>
            <a:r>
              <a:rPr lang="en-US" altLang="ko-KR" sz="2800" dirty="0"/>
              <a:t>While Retrieval-Augmented Generation (RAG) is useful in general question and answer systems, it has inherent limitations on construction sites where safety and accuracy are critical, such as:</a:t>
            </a:r>
          </a:p>
          <a:p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7E0393-99B6-48B6-8DF9-FA06AC7ACFC8}"/>
              </a:ext>
            </a:extLst>
          </p:cNvPr>
          <p:cNvSpPr/>
          <p:nvPr/>
        </p:nvSpPr>
        <p:spPr>
          <a:xfrm>
            <a:off x="1688123" y="4714182"/>
            <a:ext cx="14911754" cy="4293199"/>
          </a:xfrm>
          <a:prstGeom prst="rect">
            <a:avLst/>
          </a:prstGeom>
          <a:ln w="38100">
            <a:noFill/>
          </a:ln>
        </p:spPr>
        <p:txBody>
          <a:bodyPr wrap="square" tIns="108000" bIns="108000">
            <a:spAutoFit/>
          </a:bodyPr>
          <a:lstStyle/>
          <a:p>
            <a:pPr marL="571500" lvl="0" indent="-571500">
              <a:lnSpc>
                <a:spcPct val="150000"/>
              </a:lnSpc>
              <a:buFontTx/>
              <a:buChar char="→"/>
            </a:pPr>
            <a:r>
              <a:rPr lang="en-US" altLang="ko-KR" sz="3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Generated answers may </a:t>
            </a:r>
            <a:r>
              <a:rPr lang="en-US" altLang="ko-KR" sz="3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not be factual</a:t>
            </a:r>
          </a:p>
          <a:p>
            <a:pPr marL="571500" lvl="0" indent="-571500">
              <a:lnSpc>
                <a:spcPct val="150000"/>
              </a:lnSpc>
              <a:buFontTx/>
              <a:buChar char="→"/>
            </a:pPr>
            <a:r>
              <a:rPr lang="en-US" altLang="ko-KR" sz="3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Similarity scores (e.g., cosine similarity &gt; 0.3) </a:t>
            </a:r>
            <a:r>
              <a:rPr lang="en-US" altLang="ko-KR" sz="3600" dirty="0">
                <a:solidFill>
                  <a:srgbClr val="0E2841">
                    <a:lumMod val="75000"/>
                    <a:lumOff val="2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indicate relevance</a:t>
            </a:r>
            <a:r>
              <a:rPr lang="en-US" altLang="ko-KR" sz="3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but </a:t>
            </a:r>
            <a:r>
              <a:rPr lang="en-US" altLang="ko-KR" sz="3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 not guarantee the correct answer</a:t>
            </a:r>
          </a:p>
          <a:p>
            <a:pPr marL="571500" lvl="0" indent="-571500">
              <a:lnSpc>
                <a:spcPct val="150000"/>
              </a:lnSpc>
              <a:buFontTx/>
              <a:buChar char="→"/>
            </a:pPr>
            <a:r>
              <a:rPr lang="en-US" altLang="ko-KR" sz="3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High-risk areas such as safety regulations and legal compliance require accuracy and </a:t>
            </a:r>
            <a:r>
              <a:rPr lang="en-US" altLang="ko-KR" sz="3600" b="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evidence tracking</a:t>
            </a:r>
            <a:endParaRPr lang="fr-FR" altLang="ko-KR" sz="3600" b="1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83DA82B-426A-4D61-B58A-4FE2A0D8FF97}"/>
              </a:ext>
            </a:extLst>
          </p:cNvPr>
          <p:cNvSpPr/>
          <p:nvPr/>
        </p:nvSpPr>
        <p:spPr>
          <a:xfrm>
            <a:off x="1629507" y="4540364"/>
            <a:ext cx="14911754" cy="46408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3A8190-C7DA-4B26-BBCD-3219F781D8A1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Current Challenges</a:t>
            </a:r>
            <a:endParaRPr lang="ko-KR" altLang="en-US" sz="6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75819-91D4-4D38-A3DF-CF0F75DCEDD6}"/>
              </a:ext>
            </a:extLst>
          </p:cNvPr>
          <p:cNvSpPr txBox="1"/>
          <p:nvPr/>
        </p:nvSpPr>
        <p:spPr>
          <a:xfrm>
            <a:off x="867506" y="2048777"/>
            <a:ext cx="16435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v"/>
            </a:pPr>
            <a:r>
              <a:rPr lang="en-US" altLang="ko-KR" sz="4000" b="1" dirty="0"/>
              <a:t>Trust requirements in construction QA systems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0ECCB75-BCCA-4FC8-84F7-38B09C4DC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00944"/>
              </p:ext>
            </p:extLst>
          </p:nvPr>
        </p:nvGraphicFramePr>
        <p:xfrm>
          <a:off x="867506" y="2849880"/>
          <a:ext cx="16407384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9384">
                  <a:extLst>
                    <a:ext uri="{9D8B030D-6E8A-4147-A177-3AD203B41FA5}">
                      <a16:colId xmlns:a16="http://schemas.microsoft.com/office/drawing/2014/main" val="1026675439"/>
                    </a:ext>
                  </a:extLst>
                </a:gridCol>
                <a:gridCol w="10668000">
                  <a:extLst>
                    <a:ext uri="{9D8B030D-6E8A-4147-A177-3AD203B41FA5}">
                      <a16:colId xmlns:a16="http://schemas.microsoft.com/office/drawing/2014/main" val="750057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Faithfulness to </a:t>
                      </a:r>
                      <a:r>
                        <a:rPr kumimoji="0" lang="en-US" altLang="ko-KR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2841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provenance</a:t>
                      </a:r>
                      <a:endParaRPr lang="ko-KR" altLang="en-US" sz="3000" dirty="0"/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All answers must be clearly based on the </a:t>
                      </a:r>
                      <a:r>
                        <a:rPr kumimoji="0" lang="en-US" altLang="ko-KR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original</a:t>
                      </a:r>
                      <a:r>
                        <a:rPr kumimoji="0" lang="en-US" altLang="ko-KR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text of the regulation</a:t>
                      </a:r>
                      <a:endParaRPr lang="ko-KR" altLang="en-US" sz="3000" dirty="0"/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251445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2841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Extractive</a:t>
                      </a:r>
                      <a:r>
                        <a:rPr kumimoji="0" lang="en-US" altLang="ko-KR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rather than </a:t>
                      </a:r>
                      <a:r>
                        <a:rPr kumimoji="0" lang="en-US" altLang="ko-KR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generative</a:t>
                      </a:r>
                      <a:endParaRPr lang="ko-KR" altLang="en-US" sz="3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Copy and use only </a:t>
                      </a:r>
                      <a:r>
                        <a:rPr kumimoji="0" lang="en-US" altLang="ko-KR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validated</a:t>
                      </a:r>
                      <a:r>
                        <a:rPr kumimoji="0" lang="en-US" altLang="ko-KR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sentences</a:t>
                      </a:r>
                      <a:r>
                        <a:rPr kumimoji="0" lang="en-US" altLang="ko-KR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avoid spurious generation</a:t>
                      </a:r>
                      <a:endParaRPr lang="ko-KR" altLang="en-US" sz="3000" dirty="0"/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87790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2841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Verifiability</a:t>
                      </a:r>
                      <a:r>
                        <a:rPr kumimoji="0" lang="en-US" altLang="ko-KR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kumimoji="0" lang="en-US" altLang="ko-KR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2841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transparency</a:t>
                      </a:r>
                      <a:endParaRPr lang="ko-KR" altLang="en-US" sz="3000" dirty="0"/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Make it clear to users where your answers come from</a:t>
                      </a:r>
                      <a:endParaRPr kumimoji="0" lang="fr-FR" altLang="ko-KR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84644934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53354A2-1B73-426D-BE61-EBBB2CFFE856}"/>
              </a:ext>
            </a:extLst>
          </p:cNvPr>
          <p:cNvSpPr txBox="1"/>
          <p:nvPr/>
        </p:nvSpPr>
        <p:spPr>
          <a:xfrm>
            <a:off x="867506" y="5071785"/>
            <a:ext cx="16435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v"/>
            </a:pPr>
            <a:r>
              <a:rPr lang="en-US" altLang="ko-KR" sz="4000" b="1" dirty="0"/>
              <a:t>Roadmap for the evolution of RAG for construction QA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4B65DC4-5D33-4B88-BB37-9D10CB74C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912404"/>
              </p:ext>
            </p:extLst>
          </p:nvPr>
        </p:nvGraphicFramePr>
        <p:xfrm>
          <a:off x="867507" y="5826563"/>
          <a:ext cx="16407384" cy="394623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2811">
                  <a:extLst>
                    <a:ext uri="{9D8B030D-6E8A-4147-A177-3AD203B41FA5}">
                      <a16:colId xmlns:a16="http://schemas.microsoft.com/office/drawing/2014/main" val="690392756"/>
                    </a:ext>
                  </a:extLst>
                </a:gridCol>
                <a:gridCol w="3644146">
                  <a:extLst>
                    <a:ext uri="{9D8B030D-6E8A-4147-A177-3AD203B41FA5}">
                      <a16:colId xmlns:a16="http://schemas.microsoft.com/office/drawing/2014/main" val="2691320421"/>
                    </a:ext>
                  </a:extLst>
                </a:gridCol>
                <a:gridCol w="11640427">
                  <a:extLst>
                    <a:ext uri="{9D8B030D-6E8A-4147-A177-3AD203B41FA5}">
                      <a16:colId xmlns:a16="http://schemas.microsoft.com/office/drawing/2014/main" val="3098088410"/>
                    </a:ext>
                  </a:extLst>
                </a:gridCol>
              </a:tblGrid>
              <a:tr h="60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Explanation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 features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377171"/>
                  </a:ext>
                </a:extLst>
              </a:tr>
              <a:tr h="60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Basic RAG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LLM + FAISS + Regulation PDF splitting, great for testing purpose</a:t>
                      </a:r>
                    </a:p>
                    <a:p>
                      <a:pPr latinLnBrk="1"/>
                      <a:r>
                        <a:rPr lang="en-US" altLang="ko-KR" dirty="0"/>
                        <a:t>Dangerous for live deployment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804964"/>
                  </a:ext>
                </a:extLst>
              </a:tr>
              <a:tr h="60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Enhanced Faithfulness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Highlight top-1 chunk, allow extracted answers only, apply similarity score criteria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903296"/>
                  </a:ext>
                </a:extLst>
              </a:tr>
              <a:tr h="60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Hybrid-QA (LLM + Rules)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Rule-based verification, such as PPE wear rules, LLMs help interpret rules, lowering the risk of false answers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434678"/>
                  </a:ext>
                </a:extLst>
              </a:tr>
              <a:tr h="601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Validated QA systems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Added LLM for answer validation, including automatic correctness scoring, logs, and audit trails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604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73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5D4517-9692-E9CF-8290-532D3F91F134}"/>
              </a:ext>
            </a:extLst>
          </p:cNvPr>
          <p:cNvSpPr txBox="1"/>
          <p:nvPr/>
        </p:nvSpPr>
        <p:spPr>
          <a:xfrm>
            <a:off x="699593" y="2034956"/>
            <a:ext cx="16888811" cy="62170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R" sz="3200" dirty="0"/>
              <a:t>The research contributions of </a:t>
            </a:r>
            <a:r>
              <a:rPr lang="en" altLang="ko-KR" sz="3200" b="1" dirty="0"/>
              <a:t>CREX.AI</a:t>
            </a:r>
            <a:r>
              <a:rPr lang="en" altLang="ko-KR" sz="3200" dirty="0"/>
              <a:t> are as follows:</a:t>
            </a:r>
          </a:p>
          <a:p>
            <a:endParaRPr lang="en" altLang="ko-KR" sz="1050" dirty="0"/>
          </a:p>
          <a:p>
            <a:pPr>
              <a:buFont typeface="+mj-lt"/>
              <a:buAutoNum type="arabicPeriod"/>
            </a:pPr>
            <a:r>
              <a:rPr lang="en" altLang="ko-KR" sz="3200" b="1" dirty="0"/>
              <a:t>Implementation of a Construction Safety Manual-Based RAG Chatbot</a:t>
            </a:r>
            <a:r>
              <a:rPr lang="ko-KR" altLang="en-US" sz="3200" b="1" dirty="0"/>
              <a:t> </a:t>
            </a:r>
            <a:endParaRPr lang="en-US" altLang="ko-KR" sz="3200" b="1" dirty="0"/>
          </a:p>
          <a:p>
            <a:r>
              <a:rPr lang="ko-KR" altLang="en-US" sz="3200" b="1" dirty="0"/>
              <a:t> </a:t>
            </a:r>
            <a:r>
              <a:rPr lang="en-US" altLang="ko-KR" sz="3200" b="1" dirty="0"/>
              <a:t>-&gt;</a:t>
            </a:r>
            <a:r>
              <a:rPr lang="ko-KR" altLang="en-US" sz="3200" b="1" dirty="0"/>
              <a:t> </a:t>
            </a:r>
            <a:r>
              <a:rPr lang="en" altLang="ko-KR" sz="3200" dirty="0"/>
              <a:t>Enhances workers’ access to information by allowing the LLM to provide relevant content from complex documents in real time.</a:t>
            </a:r>
          </a:p>
          <a:p>
            <a:endParaRPr lang="en" altLang="ko-KR" sz="3200" dirty="0"/>
          </a:p>
          <a:p>
            <a:r>
              <a:rPr lang="en-US" altLang="ko-KR" sz="3200" b="1" dirty="0"/>
              <a:t>2.</a:t>
            </a:r>
            <a:r>
              <a:rPr lang="ko-KR" altLang="en-US" sz="3200" b="1" dirty="0"/>
              <a:t> </a:t>
            </a:r>
            <a:r>
              <a:rPr lang="en" altLang="ko-KR" sz="3200" b="1" dirty="0"/>
              <a:t>Processing of Natural Language Questions Related to Construction Hazards</a:t>
            </a:r>
            <a:endParaRPr lang="en" altLang="ko-KR" sz="3200" dirty="0"/>
          </a:p>
          <a:p>
            <a:r>
              <a:rPr lang="ko-KR" altLang="en-US" sz="3200" dirty="0"/>
              <a:t> </a:t>
            </a:r>
            <a:r>
              <a:rPr lang="en-US" altLang="ko-KR" sz="3200" dirty="0"/>
              <a:t>-&gt;</a:t>
            </a:r>
            <a:r>
              <a:rPr lang="ko-KR" altLang="en-US" sz="3200" dirty="0"/>
              <a:t> </a:t>
            </a:r>
            <a:r>
              <a:rPr lang="en" altLang="ko-KR" sz="3200" dirty="0"/>
              <a:t>Offers real-time answers to user-generated hazard-related queries, enabling both educational and preventive benefits.</a:t>
            </a:r>
          </a:p>
          <a:p>
            <a:pPr>
              <a:buFont typeface="+mj-lt"/>
              <a:buAutoNum type="arabicPeriod"/>
            </a:pPr>
            <a:endParaRPr lang="en" altLang="ko-KR" sz="3200" dirty="0"/>
          </a:p>
          <a:p>
            <a:r>
              <a:rPr lang="en-US" altLang="ko-KR" sz="3200" b="1" dirty="0"/>
              <a:t>3.</a:t>
            </a:r>
            <a:r>
              <a:rPr lang="ko-KR" altLang="en-US" sz="3200" b="1" dirty="0"/>
              <a:t> </a:t>
            </a:r>
            <a:r>
              <a:rPr lang="en" altLang="ko-KR" sz="3200" b="1" dirty="0"/>
              <a:t>Development of a Mobile Interface via FastAPI Backend and Flutter Integration</a:t>
            </a:r>
          </a:p>
          <a:p>
            <a:r>
              <a:rPr lang="ko-KR" altLang="en-US" sz="3200" b="1" dirty="0"/>
              <a:t> </a:t>
            </a:r>
            <a:r>
              <a:rPr lang="en-US" altLang="ko-KR" sz="3200" b="1" dirty="0"/>
              <a:t>-&gt;</a:t>
            </a:r>
            <a:r>
              <a:rPr lang="ko-KR" altLang="en-US" sz="3200" b="1" dirty="0"/>
              <a:t> </a:t>
            </a:r>
            <a:r>
              <a:rPr lang="en" altLang="ko-KR" sz="3200" dirty="0"/>
              <a:t>Presents a prototype-level mobile platform that is practically applicable on actual construction sites.</a:t>
            </a:r>
            <a:endParaRPr lang="en" altLang="ko-KR" sz="3600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617CF20-2433-35AF-C428-EB0C1BF84EBD}"/>
              </a:ext>
            </a:extLst>
          </p:cNvPr>
          <p:cNvSpPr/>
          <p:nvPr/>
        </p:nvSpPr>
        <p:spPr>
          <a:xfrm>
            <a:off x="3493473" y="8398094"/>
            <a:ext cx="11301050" cy="1530632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72000" bIns="108000"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3200" b="1" dirty="0"/>
              <a:t>Delivers complex information with clarity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3200" b="1" dirty="0"/>
              <a:t>Provides expert answers and regulatory summaries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3200" b="1" dirty="0"/>
              <a:t>Offer actionable recommendations with supporting evidence</a:t>
            </a:r>
            <a:endParaRPr lang="en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94E8A-62F9-4BB3-9E36-4A05BEF6938E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Project Objectives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46341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3FC103-23B7-552D-461E-C78FB4E7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76" y="1928192"/>
            <a:ext cx="8231701" cy="5063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98D523-DDA2-454C-8528-9957F554611B}"/>
              </a:ext>
            </a:extLst>
          </p:cNvPr>
          <p:cNvSpPr txBox="1"/>
          <p:nvPr/>
        </p:nvSpPr>
        <p:spPr>
          <a:xfrm>
            <a:off x="571999" y="630695"/>
            <a:ext cx="85320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Datasets</a:t>
            </a:r>
            <a:endParaRPr lang="ko-KR" altLang="en-US" sz="66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B4019D-1F7F-4863-B1DA-7659677CF6FC}"/>
              </a:ext>
            </a:extLst>
          </p:cNvPr>
          <p:cNvGrpSpPr/>
          <p:nvPr/>
        </p:nvGrpSpPr>
        <p:grpSpPr>
          <a:xfrm>
            <a:off x="9787535" y="1826221"/>
            <a:ext cx="3626569" cy="4903145"/>
            <a:chOff x="9911552" y="1377862"/>
            <a:chExt cx="4251948" cy="57486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63005C-9851-4750-ACF0-A115DD3EB58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1552" y="1377862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C505401-AE7D-4BB8-806C-B0EF088C674A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539" y="1580848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0CE449-EA94-4613-83A9-6E8B69B7F1EE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9526" y="1783834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ACD9F6B-10B9-4A66-892C-5473431A868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43513" y="1989179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794B234-A881-4D1D-AC3C-C80E914B943B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87500" y="2194524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B372A9-E74F-4301-B64B-21CDF4B1B908}"/>
              </a:ext>
            </a:extLst>
          </p:cNvPr>
          <p:cNvGrpSpPr/>
          <p:nvPr/>
        </p:nvGrpSpPr>
        <p:grpSpPr>
          <a:xfrm>
            <a:off x="11288667" y="2046895"/>
            <a:ext cx="3626569" cy="4903145"/>
            <a:chOff x="9911552" y="1377862"/>
            <a:chExt cx="4251948" cy="574866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F3C00A1-C3E8-4AE4-980A-57DFAF23D6A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1552" y="1377862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399B492-B0C3-4A6A-88AF-5400EB86808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539" y="1580848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21F27C8-F46E-4206-870E-FB2C82DF125C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9526" y="1783834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C66EE1-A8B1-4B42-B403-EBEECC9552EA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43513" y="1989179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2526F0A-8883-405D-896C-93C0852A5D6D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87500" y="2194524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FA1E66-0CE1-4BF6-9E98-74C7E3D03049}"/>
              </a:ext>
            </a:extLst>
          </p:cNvPr>
          <p:cNvGrpSpPr/>
          <p:nvPr/>
        </p:nvGrpSpPr>
        <p:grpSpPr>
          <a:xfrm>
            <a:off x="13414104" y="2230948"/>
            <a:ext cx="3643189" cy="4934812"/>
            <a:chOff x="9911552" y="1377862"/>
            <a:chExt cx="4271435" cy="578578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043AEF6-5541-45F4-A4A6-94CD923AE1C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1552" y="1377862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15FBAE0-D99E-44BB-BEAD-92CAB56A5FE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539" y="1580848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8EF4E3-2425-4936-BD25-C36558F8F05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9526" y="1783834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1953343-A176-4C4B-92CE-E6FD0B8F61A3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45012" y="2001494"/>
              <a:ext cx="3276000" cy="4932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F1FF2DD-470D-40B5-89BC-4F20D0473ED3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06987" y="2231652"/>
              <a:ext cx="3276000" cy="493199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814CD147-D8CB-4585-9F28-016763025409}"/>
              </a:ext>
            </a:extLst>
          </p:cNvPr>
          <p:cNvSpPr/>
          <p:nvPr/>
        </p:nvSpPr>
        <p:spPr>
          <a:xfrm>
            <a:off x="3453494" y="7719791"/>
            <a:ext cx="11301050" cy="1530632"/>
          </a:xfrm>
          <a:prstGeom prst="roundRect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72000" bIns="72000" rtlCol="0" anchor="ctr"/>
          <a:lstStyle/>
          <a:p>
            <a:r>
              <a:rPr lang="en-US" altLang="ko-KR" sz="3200" b="1" dirty="0"/>
              <a:t>We compiled 105 construction-safety documents from the Korea Occupational Safety and Health Agency (KOSHA).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8850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FF09F-97B0-43BC-8077-8CD11FB3F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4041" y="2634493"/>
            <a:ext cx="13879917" cy="7651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b="1" dirty="0"/>
              <a:t>CREX.AI is chatbot delivering </a:t>
            </a:r>
            <a:r>
              <a:rPr lang="en-US" altLang="ko-KR" sz="4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INSTANT SAFETY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68600-0E6F-48F2-AC92-276D1B73A09A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Application Overview</a:t>
            </a:r>
            <a:endParaRPr lang="ko-KR" altLang="en-US" sz="66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D3F2FC5-39FC-4F77-B8E9-E8B342F14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497627"/>
              </p:ext>
            </p:extLst>
          </p:nvPr>
        </p:nvGraphicFramePr>
        <p:xfrm>
          <a:off x="1688123" y="3751383"/>
          <a:ext cx="14911754" cy="5360297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4911754">
                  <a:extLst>
                    <a:ext uri="{9D8B030D-6E8A-4147-A177-3AD203B41FA5}">
                      <a16:colId xmlns:a16="http://schemas.microsoft.com/office/drawing/2014/main" val="708950206"/>
                    </a:ext>
                  </a:extLst>
                </a:gridCol>
              </a:tblGrid>
              <a:tr h="742289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4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Main service</a:t>
                      </a:r>
                      <a:endParaRPr kumimoji="0" lang="en-US" altLang="ko-KR" sz="4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507681"/>
                  </a:ext>
                </a:extLst>
              </a:tr>
              <a:tr h="930906">
                <a:tc>
                  <a:txBody>
                    <a:bodyPr/>
                    <a:lstStyle/>
                    <a:p>
                      <a:pPr marL="342900" marR="0" lvl="0" indent="-342900" algn="l" defTabSz="1371600" rtl="0" eaLnBrk="1" fontAlgn="auto" latinLnBrk="1" hangingPunct="1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chatbot built on data from the Korea occupational safety and health agency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64770" marR="64770" marT="252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584188"/>
                  </a:ext>
                </a:extLst>
              </a:tr>
              <a:tr h="930906">
                <a:tc>
                  <a:txBody>
                    <a:bodyPr/>
                    <a:lstStyle/>
                    <a:p>
                      <a:pPr marL="342900" marR="0" lvl="0" indent="-342900" algn="l" defTabSz="1371600" rtl="0" eaLnBrk="1" fontAlgn="auto" latinLnBrk="1" hangingPunct="1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GPT-powered chat platform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64770" marR="64770" marT="252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6883297"/>
                  </a:ext>
                </a:extLst>
              </a:tr>
              <a:tr h="930905">
                <a:tc>
                  <a:txBody>
                    <a:bodyPr/>
                    <a:lstStyle/>
                    <a:p>
                      <a:pPr marL="342900" marR="0" lvl="0" indent="-342900" algn="l" defTabSz="1371600" rtl="0" eaLnBrk="1" fontAlgn="auto" latinLnBrk="1" hangingPunct="1">
                        <a:lnSpc>
                          <a:spcPct val="9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" altLang="ko-KR" sz="4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webkit-standard"/>
                          <a:ea typeface="+mn-ea"/>
                          <a:cs typeface="+mn-cs"/>
                        </a:rPr>
                        <a:t>Uses prompts to generate detailed responses in three stages: regularization, expert answer, and recommendation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64770" marR="64770" marT="252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3836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887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8EC507-3EAF-9CFD-8F58-3461E64CC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5" t="33742" r="78323" b="47776"/>
          <a:stretch/>
        </p:blipFill>
        <p:spPr>
          <a:xfrm>
            <a:off x="2672859" y="3775911"/>
            <a:ext cx="1758462" cy="1059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8D4E7-1208-41A3-B5ED-3E0544B07C25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Service Architecture</a:t>
            </a:r>
            <a:endParaRPr lang="ko-KR" altLang="en-US" sz="66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C8ADA4-27D7-49B7-8FCA-4916A7851AB7}"/>
              </a:ext>
            </a:extLst>
          </p:cNvPr>
          <p:cNvSpPr/>
          <p:nvPr/>
        </p:nvSpPr>
        <p:spPr>
          <a:xfrm>
            <a:off x="947453" y="2514764"/>
            <a:ext cx="2733594" cy="11079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prstClr val="black"/>
                </a:solidFill>
              </a:rPr>
              <a:t>Query</a:t>
            </a:r>
            <a:endParaRPr lang="ko-KR" altLang="en-US" sz="1400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0193220-3456-405F-9E29-FD94597E3E37}"/>
              </a:ext>
            </a:extLst>
          </p:cNvPr>
          <p:cNvSpPr/>
          <p:nvPr/>
        </p:nvSpPr>
        <p:spPr>
          <a:xfrm>
            <a:off x="4021014" y="2951531"/>
            <a:ext cx="1125417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6BE662-2267-4D84-A1B8-09BAD990B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0" t="33706" r="63167" b="45439"/>
          <a:stretch/>
        </p:blipFill>
        <p:spPr>
          <a:xfrm>
            <a:off x="4832786" y="3707878"/>
            <a:ext cx="1992923" cy="1195754"/>
          </a:xfrm>
          <a:prstGeom prst="rect">
            <a:avLst/>
          </a:prstGeom>
        </p:spPr>
      </p:pic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FBA16338-714E-4295-9355-CF394DADA828}"/>
              </a:ext>
            </a:extLst>
          </p:cNvPr>
          <p:cNvSpPr/>
          <p:nvPr/>
        </p:nvSpPr>
        <p:spPr>
          <a:xfrm rot="5400000">
            <a:off x="3730061" y="4272371"/>
            <a:ext cx="1728000" cy="216000"/>
          </a:xfrm>
          <a:prstGeom prst="leftRight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756F525-6F81-4689-865F-DAC836E02274}"/>
              </a:ext>
            </a:extLst>
          </p:cNvPr>
          <p:cNvSpPr/>
          <p:nvPr/>
        </p:nvSpPr>
        <p:spPr>
          <a:xfrm>
            <a:off x="5499558" y="2511232"/>
            <a:ext cx="2733594" cy="11079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prstClr val="black"/>
                </a:solidFill>
              </a:rPr>
              <a:t>Retriever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2B5BCF3-5470-416E-A7C5-D23DE565A56D}"/>
              </a:ext>
            </a:extLst>
          </p:cNvPr>
          <p:cNvSpPr/>
          <p:nvPr/>
        </p:nvSpPr>
        <p:spPr>
          <a:xfrm>
            <a:off x="10051663" y="2511232"/>
            <a:ext cx="2733594" cy="11079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prstClr val="black"/>
                </a:solidFill>
              </a:rPr>
              <a:t>Generator1</a:t>
            </a:r>
          </a:p>
          <a:p>
            <a:pPr algn="ctr"/>
            <a:r>
              <a:rPr lang="en-US" altLang="ko-KR" sz="2400" dirty="0">
                <a:solidFill>
                  <a:prstClr val="black"/>
                </a:solidFill>
              </a:rPr>
              <a:t>(GPT-o4)</a:t>
            </a:r>
            <a:endParaRPr lang="ko-KR" altLang="en-US" sz="105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DFC5357-F1A7-415E-A55E-42E3511CB5D1}"/>
              </a:ext>
            </a:extLst>
          </p:cNvPr>
          <p:cNvSpPr/>
          <p:nvPr/>
        </p:nvSpPr>
        <p:spPr>
          <a:xfrm>
            <a:off x="14603768" y="2519752"/>
            <a:ext cx="2733594" cy="11079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prstClr val="black"/>
                </a:solidFill>
              </a:rPr>
              <a:t>Response</a:t>
            </a:r>
            <a:endParaRPr lang="ko-KR" altLang="en-US" sz="1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80CFB46-A69A-431F-AAFA-86A0716676D2}"/>
              </a:ext>
            </a:extLst>
          </p:cNvPr>
          <p:cNvSpPr/>
          <p:nvPr/>
        </p:nvSpPr>
        <p:spPr>
          <a:xfrm>
            <a:off x="10051663" y="4907018"/>
            <a:ext cx="2733594" cy="11079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ko-KR" sz="3600" dirty="0">
                <a:solidFill>
                  <a:prstClr val="black"/>
                </a:solidFill>
              </a:rPr>
              <a:t>Generator2</a:t>
            </a:r>
          </a:p>
          <a:p>
            <a:pPr lvl="0" algn="ctr"/>
            <a:r>
              <a:rPr lang="en-US" altLang="ko-KR" sz="2400" dirty="0">
                <a:solidFill>
                  <a:prstClr val="black"/>
                </a:solidFill>
              </a:rPr>
              <a:t>(Gemma 3)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pic>
        <p:nvPicPr>
          <p:cNvPr id="16" name="Picture 4" descr="undefined">
            <a:extLst>
              <a:ext uri="{FF2B5EF4-FFF2-40B4-BE49-F238E27FC236}">
                <a16:creationId xmlns:a16="http://schemas.microsoft.com/office/drawing/2014/main" id="{F0C39B94-9F4C-4A4B-87F4-E0B570E4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49" y="3775911"/>
            <a:ext cx="882622" cy="88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구글 젬마 3 AI 모델 심층 분석 - 디플러스">
            <a:extLst>
              <a:ext uri="{FF2B5EF4-FFF2-40B4-BE49-F238E27FC236}">
                <a16:creationId xmlns:a16="http://schemas.microsoft.com/office/drawing/2014/main" id="{9B74CFF7-5D3E-425E-BB78-134CFFBD4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15154" r="18657" b="15154"/>
          <a:stretch/>
        </p:blipFill>
        <p:spPr bwMode="auto">
          <a:xfrm>
            <a:off x="10597467" y="6197232"/>
            <a:ext cx="1641986" cy="12147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9565D69-C055-4BFB-AED6-39809869D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431" y="5511710"/>
            <a:ext cx="2877765" cy="17266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4BA775-A191-4156-835D-68EC9FEC9443}"/>
              </a:ext>
            </a:extLst>
          </p:cNvPr>
          <p:cNvSpPr/>
          <p:nvPr/>
        </p:nvSpPr>
        <p:spPr>
          <a:xfrm>
            <a:off x="1063422" y="5512012"/>
            <a:ext cx="4083009" cy="17266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External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(FAISS)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98E28CE-DDFE-4D01-AAD0-826C8D2ACF2C}"/>
              </a:ext>
            </a:extLst>
          </p:cNvPr>
          <p:cNvSpPr/>
          <p:nvPr/>
        </p:nvSpPr>
        <p:spPr>
          <a:xfrm>
            <a:off x="8579699" y="2951531"/>
            <a:ext cx="1125417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8B80369-1F0E-4D1E-988C-78BB99DEC204}"/>
              </a:ext>
            </a:extLst>
          </p:cNvPr>
          <p:cNvSpPr/>
          <p:nvPr/>
        </p:nvSpPr>
        <p:spPr>
          <a:xfrm>
            <a:off x="13125681" y="2951531"/>
            <a:ext cx="1125417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921A37C-C397-4B11-A509-A39F7C64CF29}"/>
              </a:ext>
            </a:extLst>
          </p:cNvPr>
          <p:cNvSpPr/>
          <p:nvPr/>
        </p:nvSpPr>
        <p:spPr>
          <a:xfrm rot="2212284">
            <a:off x="8579698" y="4197755"/>
            <a:ext cx="1125417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6214678-C706-4335-9F5C-EE78A867B992}"/>
              </a:ext>
            </a:extLst>
          </p:cNvPr>
          <p:cNvSpPr/>
          <p:nvPr/>
        </p:nvSpPr>
        <p:spPr>
          <a:xfrm rot="19549347">
            <a:off x="13173430" y="4197754"/>
            <a:ext cx="1125417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05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28D4E7-1208-41A3-B5ED-3E0544B07C25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Approaches for Complementation</a:t>
            </a:r>
            <a:endParaRPr lang="ko-KR" altLang="en-US" sz="6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802A793-7966-4530-B4CA-81A86A17D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92968"/>
              </p:ext>
            </p:extLst>
          </p:nvPr>
        </p:nvGraphicFramePr>
        <p:xfrm>
          <a:off x="1257300" y="2738438"/>
          <a:ext cx="14911754" cy="5219729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7455877">
                  <a:extLst>
                    <a:ext uri="{9D8B030D-6E8A-4147-A177-3AD203B41FA5}">
                      <a16:colId xmlns:a16="http://schemas.microsoft.com/office/drawing/2014/main" val="3954242627"/>
                    </a:ext>
                  </a:extLst>
                </a:gridCol>
                <a:gridCol w="7455877">
                  <a:extLst>
                    <a:ext uri="{9D8B030D-6E8A-4147-A177-3AD203B41FA5}">
                      <a16:colId xmlns:a16="http://schemas.microsoft.com/office/drawing/2014/main" val="3396571285"/>
                    </a:ext>
                  </a:extLst>
                </a:gridCol>
              </a:tblGrid>
              <a:tr h="742289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Approaches</a:t>
                      </a:r>
                    </a:p>
                  </a:txBody>
                  <a:tcPr marL="64770" marR="6477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64770" marR="6477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091913"/>
                  </a:ext>
                </a:extLst>
              </a:tr>
              <a:tr h="9309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Tool-coupled QA</a:t>
                      </a:r>
                      <a:endParaRPr kumimoji="0" lang="ko-KR" altLang="en-US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Integrate calculators, checklists, regulatory DBs, and more with LLM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64770" marR="6477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2879551"/>
                  </a:ext>
                </a:extLst>
              </a:tr>
              <a:tr h="9309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Fine-tuning small models</a:t>
                      </a:r>
                      <a:endParaRPr kumimoji="0" lang="ko-KR" altLang="en-US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Fine-tune specific models with real-world regulatory QA data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effectLst/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64770" marR="6477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675723"/>
                  </a:ext>
                </a:extLst>
              </a:tr>
              <a:tr h="9309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webkit-standard"/>
                          <a:ea typeface="+mn-ea"/>
                          <a:cs typeface="+mn-cs"/>
                        </a:rPr>
                        <a:t>Answer validation layer</a:t>
                      </a:r>
                      <a:endParaRPr kumimoji="0" lang="ko-KR" altLang="en-US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webkit-standard"/>
                        <a:ea typeface="+mn-ea"/>
                        <a:cs typeface="+mn-cs"/>
                      </a:endParaRPr>
                    </a:p>
                  </a:txBody>
                  <a:tcPr marL="64770" marR="6477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webkit-standard"/>
                          <a:ea typeface="+mn-ea"/>
                          <a:cs typeface="+mn-cs"/>
                        </a:rPr>
                        <a:t>Second LLM determines factuality of first response</a:t>
                      </a:r>
                      <a:endParaRPr kumimoji="0" lang="ko-KR" altLang="en-US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webkit-standard"/>
                        <a:ea typeface="+mn-ea"/>
                        <a:cs typeface="+mn-cs"/>
                      </a:endParaRPr>
                    </a:p>
                  </a:txBody>
                  <a:tcPr marL="64770" marR="6477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0702099"/>
                  </a:ext>
                </a:extLst>
              </a:tr>
              <a:tr h="9309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webkit-standard"/>
                          <a:ea typeface="+mn-ea"/>
                          <a:cs typeface="+mn-cs"/>
                        </a:rPr>
                        <a:t>Structured prompts</a:t>
                      </a:r>
                      <a:endParaRPr kumimoji="0" lang="ko-KR" altLang="en-US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webkit-standard"/>
                        <a:ea typeface="+mn-ea"/>
                        <a:cs typeface="+mn-cs"/>
                      </a:endParaRPr>
                    </a:p>
                  </a:txBody>
                  <a:tcPr marL="64770" marR="6477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-webkit-standard"/>
                          <a:ea typeface="+mn-ea"/>
                          <a:cs typeface="+mn-cs"/>
                        </a:rPr>
                        <a:t>Limit output in a "source chunk + summary answer" fashion</a:t>
                      </a:r>
                      <a:endParaRPr kumimoji="0" lang="ko-KR" altLang="en-US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-webkit-standard"/>
                        <a:ea typeface="+mn-ea"/>
                        <a:cs typeface="+mn-cs"/>
                      </a:endParaRPr>
                    </a:p>
                  </a:txBody>
                  <a:tcPr marL="64770" marR="6477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6370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03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28D4E7-1208-41A3-B5ED-3E0544B07C25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Evaluation metrics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48E135A-1C6A-4489-9BF4-7C3D3DBF0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676" y="2503976"/>
            <a:ext cx="15910647" cy="652700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Provenance fidelity (Faithfulness /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Groundedness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highlight>
                  <a:srgbClr val="FFFF00"/>
                </a:highlight>
                <a:sym typeface="Wingdings" panose="05000000000000000000" pitchFamily="2" charset="2"/>
              </a:rPr>
              <a:t> Is the answer based on an actual chunk?</a:t>
            </a:r>
          </a:p>
          <a:p>
            <a:pPr marL="0" indent="0">
              <a:buNone/>
            </a:pPr>
            <a:endParaRPr lang="en-US" altLang="ko-KR" sz="16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Precision@k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3600" dirty="0"/>
              <a:t>	</a:t>
            </a:r>
            <a:r>
              <a:rPr lang="en-US" altLang="ko-KR" sz="3600" dirty="0">
                <a:sym typeface="Wingdings" panose="05000000000000000000" pitchFamily="2" charset="2"/>
              </a:rPr>
              <a:t> 	</a:t>
            </a:r>
            <a:r>
              <a:rPr lang="en-US" altLang="ko-KR" sz="3600" dirty="0">
                <a:highlight>
                  <a:srgbClr val="FFFF00"/>
                </a:highlight>
                <a:sym typeface="Wingdings" panose="05000000000000000000" pitchFamily="2" charset="2"/>
              </a:rPr>
              <a:t> Are the retrieved chunks actually relevant?</a:t>
            </a:r>
          </a:p>
          <a:p>
            <a:pPr marL="0" indent="0">
              <a:buNone/>
            </a:pPr>
            <a:endParaRPr lang="en-US" altLang="ko-KR" sz="16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Percentage of similarity criteria met</a:t>
            </a:r>
          </a:p>
          <a:p>
            <a:pPr marL="0" indent="0">
              <a:buNone/>
            </a:pPr>
            <a:r>
              <a:rPr lang="en-US" altLang="ko-KR" sz="3600" dirty="0"/>
              <a:t>	</a:t>
            </a:r>
            <a:r>
              <a:rPr lang="en-US" altLang="ko-KR" sz="3600" dirty="0">
                <a:sym typeface="Wingdings" panose="05000000000000000000" pitchFamily="2" charset="2"/>
              </a:rPr>
              <a:t> 	</a:t>
            </a:r>
            <a:r>
              <a:rPr lang="en-US" altLang="ko-KR" sz="3600" dirty="0">
                <a:highlight>
                  <a:srgbClr val="FFFF00"/>
                </a:highlight>
                <a:sym typeface="Wingdings" panose="05000000000000000000" pitchFamily="2" charset="2"/>
              </a:rPr>
              <a:t> How many responses are above a safe similarity threshold?</a:t>
            </a:r>
          </a:p>
          <a:p>
            <a:pPr marL="0" indent="0">
              <a:buNone/>
            </a:pPr>
            <a:endParaRPr lang="en-US" altLang="ko-KR" sz="17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Validation pass rate</a:t>
            </a:r>
          </a:p>
          <a:p>
            <a:pPr marL="0" indent="0">
              <a:buNone/>
            </a:pPr>
            <a:r>
              <a:rPr lang="en-US" altLang="ko-KR" sz="3600" dirty="0"/>
              <a:t>	</a:t>
            </a:r>
            <a:r>
              <a:rPr lang="en-US" altLang="ko-KR" sz="3600" dirty="0">
                <a:sym typeface="Wingdings" panose="05000000000000000000" pitchFamily="2" charset="2"/>
              </a:rPr>
              <a:t> 	</a:t>
            </a:r>
            <a:r>
              <a:rPr lang="en-US" altLang="ko-KR" sz="3600" dirty="0">
                <a:highlight>
                  <a:srgbClr val="FFFF00"/>
                </a:highlight>
                <a:sym typeface="Wingdings" panose="05000000000000000000" pitchFamily="2" charset="2"/>
              </a:rPr>
              <a:t> Number of responses determined to be valid during the validation phase</a:t>
            </a:r>
            <a:endParaRPr lang="en-US" altLang="ko-KR" sz="3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552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28D4E7-1208-41A3-B5ED-3E0544B07C25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Results</a:t>
            </a:r>
            <a:endParaRPr lang="ko-KR" altLang="en-US" sz="66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0E7307-F10B-4E54-86CE-A1ADFC30B9F4}"/>
              </a:ext>
            </a:extLst>
          </p:cNvPr>
          <p:cNvGrpSpPr/>
          <p:nvPr/>
        </p:nvGrpSpPr>
        <p:grpSpPr>
          <a:xfrm>
            <a:off x="612478" y="2366596"/>
            <a:ext cx="6213231" cy="5553808"/>
            <a:chOff x="572000" y="2605453"/>
            <a:chExt cx="6213231" cy="55538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E53084-6DE6-4E8F-873B-B90F16A0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208"/>
            <a:stretch/>
          </p:blipFill>
          <p:spPr>
            <a:xfrm>
              <a:off x="572000" y="2605453"/>
              <a:ext cx="3531078" cy="5553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6AD3D35-CC7D-4EE6-A1AC-8B15FCEA0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924" r="44789"/>
            <a:stretch/>
          </p:blipFill>
          <p:spPr>
            <a:xfrm>
              <a:off x="4103078" y="2605453"/>
              <a:ext cx="1219200" cy="5553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8936C1-094B-4F00-B7B9-7F31D85B4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727" r="13930"/>
            <a:stretch/>
          </p:blipFill>
          <p:spPr>
            <a:xfrm>
              <a:off x="5322278" y="2605453"/>
              <a:ext cx="1462953" cy="55538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8A9212B-0124-4D7F-99BE-B24407A0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6" y="2136530"/>
            <a:ext cx="10267490" cy="61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4">
            <a:extLst>
              <a:ext uri="{FF2B5EF4-FFF2-40B4-BE49-F238E27FC236}">
                <a16:creationId xmlns:a16="http://schemas.microsoft.com/office/drawing/2014/main" id="{97A96CE0-BF32-4603-EED2-29F2536F51C7}"/>
              </a:ext>
            </a:extLst>
          </p:cNvPr>
          <p:cNvGrpSpPr/>
          <p:nvPr/>
        </p:nvGrpSpPr>
        <p:grpSpPr>
          <a:xfrm>
            <a:off x="178008" y="189321"/>
            <a:ext cx="17931984" cy="1980798"/>
            <a:chOff x="476190" y="476190"/>
            <a:chExt cx="17333333" cy="2552381"/>
          </a:xfrm>
        </p:grpSpPr>
        <p:pic>
          <p:nvPicPr>
            <p:cNvPr id="7" name="Object 12">
              <a:extLst>
                <a:ext uri="{FF2B5EF4-FFF2-40B4-BE49-F238E27FC236}">
                  <a16:creationId xmlns:a16="http://schemas.microsoft.com/office/drawing/2014/main" id="{2A97E42B-0C88-1DF2-0B7A-080176A78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190" y="476190"/>
              <a:ext cx="17333333" cy="2552381"/>
            </a:xfrm>
            <a:prstGeom prst="rect">
              <a:avLst/>
            </a:prstGeom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DE95C-C8D6-4990-A18E-BAE7DA99C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678584"/>
            <a:ext cx="7488115" cy="6113724"/>
          </a:xfrm>
        </p:spPr>
        <p:txBody>
          <a:bodyPr>
            <a:no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4400" b="1" dirty="0">
                <a:latin typeface="AppleMyungjo" pitchFamily="2" charset="-127"/>
                <a:ea typeface="AppleMyungjo" pitchFamily="2" charset="-127"/>
              </a:rPr>
              <a:t> Background of project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4400" b="1" dirty="0">
                <a:latin typeface="AppleMyungjo" pitchFamily="2" charset="-127"/>
                <a:ea typeface="AppleMyungjo" pitchFamily="2" charset="-127"/>
              </a:rPr>
              <a:t> Current Challenges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4400" b="1" dirty="0">
                <a:latin typeface="AppleMyungjo" pitchFamily="2" charset="-127"/>
                <a:ea typeface="AppleMyungjo" pitchFamily="2" charset="-127"/>
              </a:rPr>
              <a:t> Project Objectives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4400" b="1" dirty="0">
                <a:latin typeface="AppleMyungjo" pitchFamily="2" charset="-127"/>
                <a:ea typeface="AppleMyungjo" pitchFamily="2" charset="-127"/>
              </a:rPr>
              <a:t> Datasets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4400" b="1" dirty="0">
                <a:latin typeface="AppleMyungjo" pitchFamily="2" charset="-127"/>
                <a:ea typeface="AppleMyungjo" pitchFamily="2" charset="-127"/>
              </a:rPr>
              <a:t> Application Overview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187FB75-852C-20FE-D7EE-262C8015FD33}"/>
              </a:ext>
            </a:extLst>
          </p:cNvPr>
          <p:cNvSpPr txBox="1">
            <a:spLocks/>
          </p:cNvSpPr>
          <p:nvPr/>
        </p:nvSpPr>
        <p:spPr>
          <a:xfrm>
            <a:off x="1257300" y="405136"/>
            <a:ext cx="4422796" cy="1764984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CONTENTS</a:t>
            </a:r>
            <a:endParaRPr lang="ko-KR" altLang="en-US" sz="6600" dirty="0">
              <a:latin typeface="+mn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ADF34C-89AD-4795-BE2E-E757C5D1BDBD}"/>
              </a:ext>
            </a:extLst>
          </p:cNvPr>
          <p:cNvSpPr/>
          <p:nvPr/>
        </p:nvSpPr>
        <p:spPr>
          <a:xfrm>
            <a:off x="9542587" y="2678584"/>
            <a:ext cx="9144000" cy="46011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0" indent="-742950" defTabSz="1371600" latinLnBrk="1">
              <a:lnSpc>
                <a:spcPct val="150000"/>
              </a:lnSpc>
              <a:spcBef>
                <a:spcPts val="1500"/>
              </a:spcBef>
              <a:buFont typeface="+mj-lt"/>
              <a:buAutoNum type="arabicPeriod" startAt="6"/>
            </a:pPr>
            <a:r>
              <a:rPr lang="en-US" altLang="ko-KR" sz="4400" b="1" dirty="0">
                <a:solidFill>
                  <a:prstClr val="black"/>
                </a:solidFill>
                <a:latin typeface="AppleMyungjo" pitchFamily="2" charset="-127"/>
                <a:ea typeface="AppleMyungjo" pitchFamily="2" charset="-127"/>
              </a:rPr>
              <a:t> Service Architecture</a:t>
            </a:r>
          </a:p>
          <a:p>
            <a:pPr marL="742950" lvl="0" indent="-742950" defTabSz="1371600" latinLnBrk="1">
              <a:lnSpc>
                <a:spcPct val="150000"/>
              </a:lnSpc>
              <a:spcBef>
                <a:spcPts val="1500"/>
              </a:spcBef>
              <a:buFont typeface="+mj-lt"/>
              <a:buAutoNum type="arabicPeriod" startAt="6"/>
            </a:pPr>
            <a:r>
              <a:rPr lang="en-US" altLang="ko-KR" sz="4400" b="1" dirty="0">
                <a:solidFill>
                  <a:prstClr val="black"/>
                </a:solidFill>
                <a:latin typeface="AppleMyungjo" pitchFamily="2" charset="-127"/>
                <a:ea typeface="AppleMyungjo" pitchFamily="2" charset="-127"/>
              </a:rPr>
              <a:t> Technology Stack</a:t>
            </a:r>
          </a:p>
          <a:p>
            <a:pPr marL="742950" lvl="0" indent="-742950" defTabSz="1371600" latinLnBrk="1">
              <a:lnSpc>
                <a:spcPct val="150000"/>
              </a:lnSpc>
              <a:spcBef>
                <a:spcPts val="1500"/>
              </a:spcBef>
              <a:buFont typeface="+mj-lt"/>
              <a:buAutoNum type="arabicPeriod" startAt="6"/>
            </a:pPr>
            <a:r>
              <a:rPr lang="en-US" altLang="ko-KR" sz="4400" b="1" dirty="0">
                <a:solidFill>
                  <a:prstClr val="black"/>
                </a:solidFill>
                <a:latin typeface="AppleMyungjo" pitchFamily="2" charset="-127"/>
                <a:ea typeface="AppleMyungjo" pitchFamily="2" charset="-127"/>
              </a:rPr>
              <a:t> Expectations</a:t>
            </a:r>
          </a:p>
          <a:p>
            <a:pPr marL="742950" lvl="0" indent="-742950" defTabSz="1371600" latinLnBrk="1">
              <a:lnSpc>
                <a:spcPct val="150000"/>
              </a:lnSpc>
              <a:spcBef>
                <a:spcPts val="1500"/>
              </a:spcBef>
              <a:buFont typeface="+mj-lt"/>
              <a:buAutoNum type="arabicPeriod" startAt="6"/>
            </a:pPr>
            <a:r>
              <a:rPr lang="en-US" altLang="ko-KR" sz="4400" b="1" dirty="0">
                <a:solidFill>
                  <a:prstClr val="black"/>
                </a:solidFill>
                <a:latin typeface="AppleMyungjo" pitchFamily="2" charset="-127"/>
                <a:ea typeface="AppleMyungjo" pitchFamily="2" charset="-127"/>
              </a:rPr>
              <a:t> Future works</a:t>
            </a:r>
            <a:endParaRPr lang="ko-KR" altLang="en-US" sz="4400" b="1" dirty="0">
              <a:solidFill>
                <a:prstClr val="black"/>
              </a:solidFill>
              <a:latin typeface="AppleMyungjo" pitchFamily="2" charset="-127"/>
              <a:ea typeface="AppleMyungj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363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DE782B-0C5A-070B-19ED-F94FC59D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885" y="7485311"/>
            <a:ext cx="2965647" cy="912065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8A7DF5-47A7-94EA-18F4-7295E3F3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921" y="7485311"/>
            <a:ext cx="3543626" cy="1005851"/>
          </a:xfrm>
          <a:prstGeom prst="rect">
            <a:avLst/>
          </a:prstGeom>
          <a:ln>
            <a:noFill/>
          </a:ln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22F77585-20F3-D4C3-B7B2-7F33EE0CC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005" y="7474973"/>
            <a:ext cx="882622" cy="88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F26AFE-BCAB-4F84-A287-B04A418855C3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Technology Stack</a:t>
            </a:r>
            <a:endParaRPr lang="ko-KR" altLang="en-US" sz="6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CFA8BDF-A558-4BF4-81DE-A629CDD0F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21608"/>
              </p:ext>
            </p:extLst>
          </p:nvPr>
        </p:nvGraphicFramePr>
        <p:xfrm>
          <a:off x="1193711" y="2229856"/>
          <a:ext cx="15900578" cy="50221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373874">
                  <a:extLst>
                    <a:ext uri="{9D8B030D-6E8A-4147-A177-3AD203B41FA5}">
                      <a16:colId xmlns:a16="http://schemas.microsoft.com/office/drawing/2014/main" val="3657193889"/>
                    </a:ext>
                  </a:extLst>
                </a:gridCol>
                <a:gridCol w="1945576">
                  <a:extLst>
                    <a:ext uri="{9D8B030D-6E8A-4147-A177-3AD203B41FA5}">
                      <a16:colId xmlns:a16="http://schemas.microsoft.com/office/drawing/2014/main" val="3099340866"/>
                    </a:ext>
                  </a:extLst>
                </a:gridCol>
                <a:gridCol w="4076827">
                  <a:extLst>
                    <a:ext uri="{9D8B030D-6E8A-4147-A177-3AD203B41FA5}">
                      <a16:colId xmlns:a16="http://schemas.microsoft.com/office/drawing/2014/main" val="1785861498"/>
                    </a:ext>
                  </a:extLst>
                </a:gridCol>
                <a:gridCol w="2504301">
                  <a:extLst>
                    <a:ext uri="{9D8B030D-6E8A-4147-A177-3AD203B41FA5}">
                      <a16:colId xmlns:a16="http://schemas.microsoft.com/office/drawing/2014/main" val="1776775108"/>
                    </a:ext>
                  </a:extLst>
                </a:gridCol>
              </a:tblGrid>
              <a:tr h="57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Backend</a:t>
                      </a:r>
                      <a:endParaRPr lang="ko-KR" altLang="en-US" sz="32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Vector DB</a:t>
                      </a:r>
                      <a:endParaRPr lang="ko-KR" altLang="en-US" sz="32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Frontend</a:t>
                      </a:r>
                      <a:endParaRPr lang="ko-KR" altLang="en-US" sz="32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+mn-lt"/>
                        </a:rPr>
                        <a:t>AI Model</a:t>
                      </a:r>
                      <a:endParaRPr lang="ko-KR" altLang="en-US" sz="32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960576"/>
                  </a:ext>
                </a:extLst>
              </a:tr>
              <a:tr h="15264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Open AI Embedding</a:t>
                      </a:r>
                    </a:p>
                    <a:p>
                      <a:pPr latinLnBrk="1"/>
                      <a:r>
                        <a:rPr lang="en-US" altLang="ko-KR" sz="3600" dirty="0"/>
                        <a:t>(text-embedding-ada-002)</a:t>
                      </a:r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dist" latinLnBrk="1"/>
                      <a:r>
                        <a:rPr lang="en-US" altLang="ko-KR" sz="3600" dirty="0"/>
                        <a:t>FAISS DB</a:t>
                      </a:r>
                      <a:endParaRPr lang="ko-KR" altLang="en-US" sz="3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latin typeface="+mn-lt"/>
                        </a:rPr>
                        <a:t>Home screen with logo</a:t>
                      </a:r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+mn-lt"/>
                        </a:rPr>
                        <a:t>GPT 4o</a:t>
                      </a:r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42936"/>
                  </a:ext>
                </a:extLst>
              </a:tr>
              <a:tr h="1087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GPT 4o +</a:t>
                      </a:r>
                      <a:r>
                        <a:rPr lang="ko-KR" altLang="en-US" sz="3600" dirty="0"/>
                        <a:t> </a:t>
                      </a:r>
                      <a:r>
                        <a:rPr lang="en-US" altLang="ko-KR" sz="3600" dirty="0"/>
                        <a:t>RAG for response generation</a:t>
                      </a:r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latin typeface="+mn-lt"/>
                        </a:rPr>
                        <a:t>Chat interface</a:t>
                      </a:r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+mn-lt"/>
                        </a:rPr>
                        <a:t>Gemma 3</a:t>
                      </a:r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250898"/>
                  </a:ext>
                </a:extLst>
              </a:tr>
              <a:tr h="1087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Sever built with FAST API</a:t>
                      </a:r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latin typeface="+mn-lt"/>
                        </a:rPr>
                        <a:t>“Return to home”</a:t>
                      </a:r>
                    </a:p>
                    <a:p>
                      <a:pPr latinLnBrk="1"/>
                      <a:r>
                        <a:rPr lang="en-US" altLang="ko-KR" sz="3600" dirty="0">
                          <a:latin typeface="+mn-lt"/>
                        </a:rPr>
                        <a:t>functionally</a:t>
                      </a:r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83138"/>
                  </a:ext>
                </a:extLst>
              </a:tr>
              <a:tr h="579001">
                <a:tc>
                  <a:txBody>
                    <a:bodyPr/>
                    <a:lstStyle/>
                    <a:p>
                      <a:pPr latinLnBrk="1"/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latin typeface="+mn-lt"/>
                        </a:rPr>
                        <a:t>Clear response</a:t>
                      </a:r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56825"/>
                  </a:ext>
                </a:extLst>
              </a:tr>
            </a:tbl>
          </a:graphicData>
        </a:graphic>
      </p:graphicFrame>
      <p:pic>
        <p:nvPicPr>
          <p:cNvPr id="2050" name="Picture 2" descr="구글 젬마 3 AI 모델 심층 분석 - 디플러스">
            <a:extLst>
              <a:ext uri="{FF2B5EF4-FFF2-40B4-BE49-F238E27FC236}">
                <a16:creationId xmlns:a16="http://schemas.microsoft.com/office/drawing/2014/main" id="{19614AC5-07F7-4245-A5BC-958F5F925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15154" r="18657" b="15154"/>
          <a:stretch/>
        </p:blipFill>
        <p:spPr bwMode="auto">
          <a:xfrm>
            <a:off x="15099323" y="8491162"/>
            <a:ext cx="1641986" cy="12147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F176C2-8A24-493C-A04F-3E4492B65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0169" y="7474973"/>
            <a:ext cx="2877765" cy="17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8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헬멧, 스크린샷이(가) 표시된 사진&#10;&#10;자동 생성된 설명">
            <a:extLst>
              <a:ext uri="{FF2B5EF4-FFF2-40B4-BE49-F238E27FC236}">
                <a16:creationId xmlns:a16="http://schemas.microsoft.com/office/drawing/2014/main" id="{6ABD2DCD-7E2A-91DF-F041-E4E99A82C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4"/>
          <a:stretch/>
        </p:blipFill>
        <p:spPr>
          <a:xfrm>
            <a:off x="2152369" y="1993963"/>
            <a:ext cx="4139644" cy="7896214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556237B-B9F7-4A62-07C5-4F71924D1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4"/>
          <a:stretch/>
        </p:blipFill>
        <p:spPr>
          <a:xfrm>
            <a:off x="7074178" y="1993963"/>
            <a:ext cx="4139644" cy="7896214"/>
          </a:xfrm>
          <a:prstGeom prst="rect">
            <a:avLst/>
          </a:prstGeom>
        </p:spPr>
      </p:pic>
      <p:pic>
        <p:nvPicPr>
          <p:cNvPr id="9" name="그림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DBA8DAEE-10F2-CEA9-D1B0-FA5DDDA88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4"/>
          <a:stretch/>
        </p:blipFill>
        <p:spPr>
          <a:xfrm>
            <a:off x="11995987" y="1993965"/>
            <a:ext cx="4139644" cy="7896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14E4F-1F51-48EE-8EAE-6936C78AFD63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2286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6CAFC-81C4-40A8-9D5E-D5C5D0AA50DC}"/>
              </a:ext>
            </a:extLst>
          </p:cNvPr>
          <p:cNvSpPr txBox="1"/>
          <p:nvPr/>
        </p:nvSpPr>
        <p:spPr>
          <a:xfrm>
            <a:off x="548553" y="536910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Expectation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AB52BC-85C5-4093-AF86-297A13E9D5E9}"/>
              </a:ext>
            </a:extLst>
          </p:cNvPr>
          <p:cNvGrpSpPr/>
          <p:nvPr/>
        </p:nvGrpSpPr>
        <p:grpSpPr>
          <a:xfrm>
            <a:off x="4537827" y="890605"/>
            <a:ext cx="9212346" cy="8505789"/>
            <a:chOff x="4222300" y="805561"/>
            <a:chExt cx="9843400" cy="9088443"/>
          </a:xfrm>
        </p:grpSpPr>
        <p:sp>
          <p:nvSpPr>
            <p:cNvPr id="9" name="오각형 8">
              <a:extLst>
                <a:ext uri="{FF2B5EF4-FFF2-40B4-BE49-F238E27FC236}">
                  <a16:creationId xmlns:a16="http://schemas.microsoft.com/office/drawing/2014/main" id="{692DAC91-598D-4786-B6D0-2245E44B66D6}"/>
                </a:ext>
              </a:extLst>
            </p:cNvPr>
            <p:cNvSpPr/>
            <p:nvPr/>
          </p:nvSpPr>
          <p:spPr>
            <a:xfrm>
              <a:off x="5649370" y="1773428"/>
              <a:ext cx="6989260" cy="6656438"/>
            </a:xfrm>
            <a:prstGeom prst="pent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b="1" dirty="0">
                <a:solidFill>
                  <a:schemeClr val="tx1"/>
                </a:solidFill>
              </a:endParaRPr>
            </a:p>
          </p:txBody>
        </p:sp>
        <p:pic>
          <p:nvPicPr>
            <p:cNvPr id="5126" name="Picture 6" descr="생성된 이미지">
              <a:extLst>
                <a:ext uri="{FF2B5EF4-FFF2-40B4-BE49-F238E27FC236}">
                  <a16:creationId xmlns:a16="http://schemas.microsoft.com/office/drawing/2014/main" id="{EAE46910-7CB6-46BB-80C2-619B5156F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300" y="3109046"/>
              <a:ext cx="3008431" cy="300843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생성된 이미지">
              <a:extLst>
                <a:ext uri="{FF2B5EF4-FFF2-40B4-BE49-F238E27FC236}">
                  <a16:creationId xmlns:a16="http://schemas.microsoft.com/office/drawing/2014/main" id="{E1ADB63B-3261-47EA-B11F-C4B0D0BE7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70" y="6885572"/>
              <a:ext cx="3008431" cy="300843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생성된 이미지">
              <a:extLst>
                <a:ext uri="{FF2B5EF4-FFF2-40B4-BE49-F238E27FC236}">
                  <a16:creationId xmlns:a16="http://schemas.microsoft.com/office/drawing/2014/main" id="{BD936EE3-D0B1-4F39-8D03-CF59A0DC2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7267" y="3109044"/>
              <a:ext cx="3008433" cy="300843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생성된 이미지">
              <a:extLst>
                <a:ext uri="{FF2B5EF4-FFF2-40B4-BE49-F238E27FC236}">
                  <a16:creationId xmlns:a16="http://schemas.microsoft.com/office/drawing/2014/main" id="{21801745-37A0-4B88-A0A3-2655AA0CA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0199" y="6885573"/>
              <a:ext cx="3008431" cy="300843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생성된 이미지">
              <a:extLst>
                <a:ext uri="{FF2B5EF4-FFF2-40B4-BE49-F238E27FC236}">
                  <a16:creationId xmlns:a16="http://schemas.microsoft.com/office/drawing/2014/main" id="{307F526F-6CB9-4740-BB9B-78328F91C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9784" y="805561"/>
              <a:ext cx="3008431" cy="300843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7996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BDCE87-BEE4-4EDB-B726-851941A96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 </a:t>
            </a:r>
            <a:r>
              <a:rPr lang="en-US" altLang="ko-KR" dirty="0"/>
              <a:t>1</a:t>
            </a:r>
            <a:r>
              <a:rPr lang="ko-KR" altLang="en-US" dirty="0"/>
              <a:t>분</a:t>
            </a:r>
            <a:r>
              <a:rPr lang="en-US" altLang="ko-KR" dirty="0"/>
              <a:t>~1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 </a:t>
            </a:r>
            <a:r>
              <a:rPr lang="ko-KR" altLang="en-US" dirty="0" err="1"/>
              <a:t>정도짜리</a:t>
            </a:r>
            <a:r>
              <a:rPr lang="ko-KR" altLang="en-US" dirty="0"/>
              <a:t> 예상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66F81-61D8-461B-BDFC-8FB89F51EED4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2909724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BDCE87-BEE4-4EDB-B726-851941A96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RAG systems must evolve beyond simple Q&amp;A to support critical domains like construction</a:t>
            </a:r>
          </a:p>
          <a:p>
            <a:endParaRPr lang="en-US" altLang="ko-KR" sz="1900" dirty="0"/>
          </a:p>
          <a:p>
            <a:r>
              <a:rPr lang="en-US" altLang="ko-KR" dirty="0"/>
              <a:t>They need to function as transparent, verifiable, and rule-based interpretation tools</a:t>
            </a:r>
          </a:p>
          <a:p>
            <a:endParaRPr lang="en-US" altLang="ko-KR" sz="1900" dirty="0"/>
          </a:p>
          <a:p>
            <a:r>
              <a:rPr lang="en-US" altLang="ko-KR" dirty="0"/>
              <a:t>Step-by-step evolution strategies are required to guide their development</a:t>
            </a:r>
          </a:p>
          <a:p>
            <a:endParaRPr lang="en-US" altLang="ko-KR" sz="1800" dirty="0"/>
          </a:p>
          <a:p>
            <a:r>
              <a:rPr lang="en-US" altLang="ko-KR" dirty="0"/>
              <a:t>Quantitative evaluation criteria are essential for assessing reliability and field applicability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66F81-61D8-461B-BDFC-8FB89F51EED4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69999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61835-391C-411D-A15A-74B203790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450" y="2299249"/>
            <a:ext cx="13373100" cy="735705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" altLang="ko-KR" sz="6500" b="1" dirty="0">
                <a:solidFill>
                  <a:srgbClr val="156082"/>
                </a:solidFill>
              </a:rPr>
              <a:t>  Phase 1 (Current Research)</a:t>
            </a:r>
            <a:endParaRPr lang="en" altLang="ko-KR" sz="6500" dirty="0">
              <a:solidFill>
                <a:srgbClr val="156082"/>
              </a:solidFill>
            </a:endParaRPr>
          </a:p>
          <a:p>
            <a:pPr marL="0" indent="0">
              <a:buNone/>
            </a:pPr>
            <a:r>
              <a:rPr lang="en" altLang="ko-KR" sz="4300" dirty="0"/>
              <a:t>✔︎</a:t>
            </a:r>
            <a:r>
              <a:rPr lang="en" altLang="ko-KR" sz="4800" dirty="0"/>
              <a:t> RAG-based construction safety manual chatbot</a:t>
            </a:r>
          </a:p>
          <a:p>
            <a:pPr marL="0" indent="0">
              <a:buNone/>
            </a:pPr>
            <a:r>
              <a:rPr lang="en" altLang="ko-KR" sz="4300" dirty="0"/>
              <a:t>✔︎</a:t>
            </a:r>
            <a:r>
              <a:rPr lang="en" altLang="ko-KR" sz="4800" dirty="0"/>
              <a:t> Basic mobile interface implementation</a:t>
            </a:r>
            <a:br>
              <a:rPr lang="en" altLang="ko-KR" sz="4800" dirty="0"/>
            </a:br>
            <a:endParaRPr lang="en" altLang="ko-KR" sz="4800" dirty="0"/>
          </a:p>
          <a:p>
            <a:pPr>
              <a:buFont typeface="Wingdings" panose="05000000000000000000" pitchFamily="2" charset="2"/>
              <a:buChar char="Ø"/>
            </a:pPr>
            <a:r>
              <a:rPr lang="en" altLang="ko-KR" sz="4800" b="1" dirty="0"/>
              <a:t>  Phase 2 (Follow-up Research)</a:t>
            </a:r>
            <a:endParaRPr lang="en" altLang="ko-KR" sz="4800" dirty="0"/>
          </a:p>
          <a:p>
            <a:pPr marL="0" indent="0">
              <a:buNone/>
            </a:pPr>
            <a:r>
              <a:rPr lang="en" altLang="ko-KR" sz="4800" dirty="0"/>
              <a:t>☐ Automated collection of hazard reports</a:t>
            </a:r>
          </a:p>
          <a:p>
            <a:pPr marL="0" indent="0">
              <a:buNone/>
            </a:pPr>
            <a:r>
              <a:rPr lang="en" altLang="ko-KR" sz="4800" dirty="0"/>
              <a:t>☐ Analysis of hazard hotspots and report generation</a:t>
            </a:r>
          </a:p>
          <a:p>
            <a:pPr marL="0" indent="0">
              <a:buNone/>
            </a:pPr>
            <a:endParaRPr lang="en" altLang="ko-KR" sz="4800" dirty="0"/>
          </a:p>
          <a:p>
            <a:pPr>
              <a:buFont typeface="Wingdings" panose="05000000000000000000" pitchFamily="2" charset="2"/>
              <a:buChar char="Ø"/>
            </a:pPr>
            <a:r>
              <a:rPr lang="en" altLang="ko-KR" sz="4800" b="1" dirty="0"/>
              <a:t>  Phase 3 (Expansion Plan)</a:t>
            </a:r>
            <a:endParaRPr lang="en" altLang="ko-KR" sz="4800" dirty="0"/>
          </a:p>
          <a:p>
            <a:pPr marL="0" indent="0">
              <a:buNone/>
            </a:pPr>
            <a:r>
              <a:rPr lang="en" altLang="ko-KR" sz="4800" dirty="0"/>
              <a:t>☐ Integration of voice/video-based input</a:t>
            </a:r>
          </a:p>
          <a:p>
            <a:pPr marL="0" indent="0">
              <a:buNone/>
            </a:pPr>
            <a:r>
              <a:rPr lang="en" altLang="ko-KR" sz="4800" dirty="0"/>
              <a:t>☐ Connection with real-time hazard detection systems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59371-2D89-49B4-8058-CE5958375CF5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Feature works</a:t>
            </a:r>
          </a:p>
        </p:txBody>
      </p:sp>
    </p:spTree>
    <p:extLst>
      <p:ext uri="{BB962C8B-B14F-4D97-AF65-F5344CB8AC3E}">
        <p14:creationId xmlns:p14="http://schemas.microsoft.com/office/powerpoint/2010/main" val="3759299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BDDF3-B24C-D986-0FA0-5A25F282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49328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Thank You For Listening!</a:t>
            </a:r>
            <a:endParaRPr kumimoji="1"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82501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9B80E3-41A8-690D-1465-E11E95163BAB}"/>
              </a:ext>
            </a:extLst>
          </p:cNvPr>
          <p:cNvSpPr txBox="1"/>
          <p:nvPr/>
        </p:nvSpPr>
        <p:spPr>
          <a:xfrm>
            <a:off x="3621227" y="1861610"/>
            <a:ext cx="11045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3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“The problems at construction sites remain unresolved.”</a:t>
            </a:r>
          </a:p>
          <a:p>
            <a:endParaRPr kumimoji="1" lang="ko-KR" altLang="en-US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Second alt text">
            <a:extLst>
              <a:ext uri="{FF2B5EF4-FFF2-40B4-BE49-F238E27FC236}">
                <a16:creationId xmlns:a16="http://schemas.microsoft.com/office/drawing/2014/main" id="{4D7FF8A8-3B31-2097-01C2-6E235F7D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596" y="3016385"/>
            <a:ext cx="7833696" cy="318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E867C-11B5-39BB-7DFD-F2F4E03F329C}"/>
              </a:ext>
            </a:extLst>
          </p:cNvPr>
          <p:cNvSpPr txBox="1"/>
          <p:nvPr/>
        </p:nvSpPr>
        <p:spPr>
          <a:xfrm>
            <a:off x="8346273" y="9640773"/>
            <a:ext cx="960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rgbClr val="000000"/>
                </a:solidFill>
                <a:latin typeface="-webkit-standard"/>
              </a:rPr>
              <a:t>고용노동부</a:t>
            </a:r>
            <a:r>
              <a:rPr lang="en-US" altLang="ko-KR" dirty="0">
                <a:solidFill>
                  <a:srgbClr val="000000"/>
                </a:solidFill>
                <a:latin typeface="-webkit-standard"/>
              </a:rPr>
              <a:t>, 2025</a:t>
            </a:r>
            <a:r>
              <a:rPr lang="ko-KR" altLang="en-US" dirty="0">
                <a:solidFill>
                  <a:srgbClr val="000000"/>
                </a:solidFill>
                <a:latin typeface="-webkit-standard"/>
              </a:rPr>
              <a:t>년 </a:t>
            </a:r>
            <a:r>
              <a:rPr lang="en-US" altLang="ko-KR" dirty="0">
                <a:solidFill>
                  <a:srgbClr val="000000"/>
                </a:solidFill>
                <a:latin typeface="-webkit-standard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-webkit-standard"/>
              </a:rPr>
              <a:t>월 </a:t>
            </a:r>
            <a:r>
              <a:rPr lang="en-US" altLang="ko-KR" dirty="0">
                <a:solidFill>
                  <a:srgbClr val="000000"/>
                </a:solidFill>
                <a:latin typeface="-webkit-standard"/>
              </a:rPr>
              <a:t>11</a:t>
            </a:r>
            <a:r>
              <a:rPr lang="ko-KR" altLang="en-US" dirty="0">
                <a:solidFill>
                  <a:srgbClr val="000000"/>
                </a:solidFill>
                <a:latin typeface="-webkit-standard"/>
              </a:rPr>
              <a:t>일 보도자료 “</a:t>
            </a:r>
            <a:r>
              <a:rPr lang="en-US" altLang="ko-KR" dirty="0">
                <a:solidFill>
                  <a:srgbClr val="000000"/>
                </a:solidFill>
                <a:latin typeface="-webkit-standard"/>
              </a:rPr>
              <a:t>2024</a:t>
            </a:r>
            <a:r>
              <a:rPr lang="ko-KR" altLang="en-US" dirty="0">
                <a:solidFill>
                  <a:srgbClr val="000000"/>
                </a:solidFill>
                <a:latin typeface="-webkit-standard"/>
              </a:rPr>
              <a:t>년 재해조사 대상 사고사망자 발생 현황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642E5-08CA-5988-C5D0-1171192A1745}"/>
              </a:ext>
            </a:extLst>
          </p:cNvPr>
          <p:cNvSpPr txBox="1"/>
          <p:nvPr/>
        </p:nvSpPr>
        <p:spPr>
          <a:xfrm>
            <a:off x="876427" y="6749952"/>
            <a:ext cx="16621865" cy="2357798"/>
          </a:xfrm>
          <a:prstGeom prst="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tIns="36000" bIns="180000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altLang="ko-KR" sz="3200" b="1" dirty="0">
                <a:ea typeface="AppleGothic" pitchFamily="2" charset="-127"/>
              </a:rPr>
              <a:t>Reduction in the number of fatalities and fatal accidents in the construction industry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3200" b="1" dirty="0">
                <a:ea typeface="AppleGothic" pitchFamily="2" charset="-127"/>
              </a:rPr>
              <a:t>Safety improvements are not the only reason for this decline</a:t>
            </a:r>
            <a:endParaRPr lang="en" altLang="ko-KR" sz="3200" b="1" dirty="0">
              <a:ea typeface="AppleGothic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3200" b="1" dirty="0">
                <a:ea typeface="AppleGothic" pitchFamily="2" charset="-127"/>
              </a:rPr>
              <a:t>Partly driven by a slowdown in construction activity, leading to few incidents</a:t>
            </a:r>
            <a:endParaRPr lang="en" altLang="ko-KR" sz="3200" b="1" dirty="0">
              <a:ea typeface="AppleGothic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BEDA86-6751-B1CA-92EF-BC146320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8" y="2778518"/>
            <a:ext cx="8354292" cy="3374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4C21E-AF76-3DE1-DD2D-05A05B02F357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Background of project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961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90277F-59E9-2001-414A-0707CBF869EB}"/>
              </a:ext>
            </a:extLst>
          </p:cNvPr>
          <p:cNvSpPr txBox="1"/>
          <p:nvPr/>
        </p:nvSpPr>
        <p:spPr>
          <a:xfrm>
            <a:off x="4380500" y="13408856"/>
            <a:ext cx="119665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100" dirty="0" err="1"/>
              <a:t>https</a:t>
            </a:r>
            <a:r>
              <a:rPr lang="ko-KR" altLang="en-US" sz="2100" dirty="0"/>
              <a:t>://</a:t>
            </a:r>
            <a:r>
              <a:rPr lang="ko-KR" altLang="en-US" sz="2100" dirty="0" err="1"/>
              <a:t>economist.co.kr</a:t>
            </a:r>
            <a:r>
              <a:rPr lang="ko-KR" altLang="en-US" sz="2100" dirty="0"/>
              <a:t>/</a:t>
            </a:r>
            <a:r>
              <a:rPr lang="ko-KR" altLang="en-US" sz="2100" dirty="0" err="1"/>
              <a:t>article</a:t>
            </a:r>
            <a:r>
              <a:rPr lang="ko-KR" altLang="en-US" sz="2100" dirty="0"/>
              <a:t>/</a:t>
            </a:r>
            <a:r>
              <a:rPr lang="ko-KR" altLang="en-US" sz="2100" dirty="0" err="1"/>
              <a:t>view</a:t>
            </a:r>
            <a:r>
              <a:rPr lang="ko-KR" altLang="en-US" sz="2100" dirty="0"/>
              <a:t>/ecn202304240061?utm_source</a:t>
            </a: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FECB1D5C-603D-D482-804F-764C63667DB9}"/>
              </a:ext>
            </a:extLst>
          </p:cNvPr>
          <p:cNvSpPr/>
          <p:nvPr/>
        </p:nvSpPr>
        <p:spPr>
          <a:xfrm>
            <a:off x="8424306" y="4837812"/>
            <a:ext cx="1439387" cy="77586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4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463C38-97EF-A22C-F859-678DAB7D2AC4}"/>
              </a:ext>
            </a:extLst>
          </p:cNvPr>
          <p:cNvSpPr txBox="1"/>
          <p:nvPr/>
        </p:nvSpPr>
        <p:spPr>
          <a:xfrm>
            <a:off x="-1605699" y="13114676"/>
            <a:ext cx="1779876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100" dirty="0" err="1"/>
              <a:t>https</a:t>
            </a:r>
            <a:r>
              <a:rPr lang="ko-KR" altLang="en-US" sz="2100" dirty="0"/>
              <a:t>://</a:t>
            </a:r>
            <a:r>
              <a:rPr lang="ko-KR" altLang="en-US" sz="2100" dirty="0" err="1"/>
              <a:t>kism.or.kr</a:t>
            </a:r>
            <a:r>
              <a:rPr lang="ko-KR" altLang="en-US" sz="2100" dirty="0"/>
              <a:t>/</a:t>
            </a:r>
            <a:r>
              <a:rPr lang="ko-KR" altLang="en-US" sz="2100" dirty="0" err="1"/>
              <a:t>file</a:t>
            </a:r>
            <a:r>
              <a:rPr lang="ko-KR" altLang="en-US" sz="2100" dirty="0"/>
              <a:t>/</a:t>
            </a:r>
            <a:r>
              <a:rPr lang="ko-KR" altLang="en-US" sz="2100" dirty="0" err="1"/>
              <a:t>memoir</a:t>
            </a:r>
            <a:r>
              <a:rPr lang="ko-KR" altLang="en-US" sz="2100" dirty="0"/>
              <a:t>/6_4_6.pdf?utm_source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08BEFD-C734-CB27-ACAD-C8BA468143AF}"/>
              </a:ext>
            </a:extLst>
          </p:cNvPr>
          <p:cNvSpPr txBox="1"/>
          <p:nvPr/>
        </p:nvSpPr>
        <p:spPr>
          <a:xfrm>
            <a:off x="-4167774" y="13779113"/>
            <a:ext cx="203520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100" dirty="0" err="1"/>
              <a:t>https</a:t>
            </a:r>
            <a:r>
              <a:rPr lang="ko-KR" altLang="en-US" sz="2100" dirty="0"/>
              <a:t>://</a:t>
            </a:r>
            <a:r>
              <a:rPr lang="ko-KR" altLang="en-US" sz="2100" dirty="0" err="1"/>
              <a:t>www.conup.co.kr</a:t>
            </a:r>
            <a:r>
              <a:rPr lang="ko-KR" altLang="en-US" sz="2100" dirty="0"/>
              <a:t>/</a:t>
            </a:r>
            <a:r>
              <a:rPr lang="ko-KR" altLang="en-US" sz="2100" dirty="0" err="1"/>
              <a:t>post</a:t>
            </a:r>
            <a:r>
              <a:rPr lang="ko-KR" altLang="en-US" sz="2100" dirty="0"/>
              <a:t>/</a:t>
            </a:r>
            <a:r>
              <a:rPr lang="ko-KR" altLang="en-US" sz="2100" dirty="0" err="1"/>
              <a:t>부실감리와-허위보고서-수기식-감리체계의-한계를-디지털로-넘어서라?utm_source</a:t>
            </a:r>
            <a:endParaRPr lang="ko-KR" altLang="en-US" sz="21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7E4443-B0F2-C1D1-9819-7149E9B8F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6" t="59067" r="1194" b="1734"/>
          <a:stretch/>
        </p:blipFill>
        <p:spPr>
          <a:xfrm>
            <a:off x="9162370" y="7530227"/>
            <a:ext cx="8270275" cy="23868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E748D8-0AD4-4EF9-91BF-AEE9952A73AE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Background of project</a:t>
            </a:r>
            <a:endParaRPr lang="ko-KR" altLang="en-US" sz="6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5EEED8-AB69-4519-9CFC-1B0A03E6B1FF}"/>
              </a:ext>
            </a:extLst>
          </p:cNvPr>
          <p:cNvSpPr txBox="1"/>
          <p:nvPr/>
        </p:nvSpPr>
        <p:spPr>
          <a:xfrm>
            <a:off x="3621227" y="1861610"/>
            <a:ext cx="11045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3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“The problems at construction sites remain unresolved.”</a:t>
            </a:r>
          </a:p>
          <a:p>
            <a:endParaRPr kumimoji="1" lang="ko-KR" altLang="en-US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1203A2-BD9A-4DA5-B56F-5E28313B6243}"/>
              </a:ext>
            </a:extLst>
          </p:cNvPr>
          <p:cNvSpPr/>
          <p:nvPr/>
        </p:nvSpPr>
        <p:spPr>
          <a:xfrm>
            <a:off x="2037164" y="2766835"/>
            <a:ext cx="5906653" cy="38944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lvl="0" indent="-285750" defTabSz="54000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0" algn="l"/>
                <a:tab pos="540000" algn="l"/>
              </a:tabLst>
            </a:pPr>
            <a:r>
              <a:rPr lang="en-US" altLang="ko-KR" sz="2800" b="1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Passive approach</a:t>
            </a:r>
          </a:p>
          <a:p>
            <a:pPr marL="285750" lvl="0" indent="-285750" defTabSz="540000">
              <a:lnSpc>
                <a:spcPct val="150000"/>
              </a:lnSpc>
              <a:buClr>
                <a:prstClr val="white"/>
              </a:buClr>
              <a:buFontTx/>
              <a:buChar char="-"/>
              <a:tabLst>
                <a:tab pos="0" algn="l"/>
                <a:tab pos="540000" algn="l"/>
              </a:tabLst>
            </a:pPr>
            <a:r>
              <a:rPr lang="en-US" altLang="ko-KR" sz="28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- Massive paperwork transfers</a:t>
            </a:r>
          </a:p>
          <a:p>
            <a:pPr marL="285750" lvl="0" indent="-285750" defTabSz="540000">
              <a:lnSpc>
                <a:spcPct val="150000"/>
              </a:lnSpc>
              <a:buClr>
                <a:prstClr val="white"/>
              </a:buClr>
              <a:buFontTx/>
              <a:buChar char="-"/>
              <a:tabLst>
                <a:tab pos="0" algn="l"/>
                <a:tab pos="540000" algn="l"/>
              </a:tabLst>
            </a:pPr>
            <a:r>
              <a:rPr lang="en-US" altLang="ko-KR" sz="28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- Inability to check reference 	information in real-time</a:t>
            </a:r>
          </a:p>
          <a:p>
            <a:pPr marL="285750" lvl="0" indent="-285750" defTabSz="540000">
              <a:lnSpc>
                <a:spcPct val="150000"/>
              </a:lnSpc>
              <a:buClr>
                <a:prstClr val="white"/>
              </a:buClr>
              <a:buFontTx/>
              <a:buChar char="-"/>
              <a:tabLst>
                <a:tab pos="0" algn="l"/>
                <a:tab pos="540000" algn="l"/>
              </a:tabLst>
            </a:pPr>
            <a:r>
              <a:rPr lang="en-US" altLang="ko-KR" sz="28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- Leads to delays</a:t>
            </a:r>
          </a:p>
          <a:p>
            <a:pPr marL="285750" lvl="0" indent="-285750" defTabSz="540000">
              <a:lnSpc>
                <a:spcPct val="150000"/>
              </a:lnSpc>
              <a:buClr>
                <a:prstClr val="white"/>
              </a:buClr>
              <a:buFontTx/>
              <a:buChar char="-"/>
              <a:tabLst>
                <a:tab pos="0" algn="l"/>
                <a:tab pos="540000" algn="l"/>
              </a:tabLst>
            </a:pPr>
            <a:r>
              <a:rPr lang="en-US" altLang="ko-KR" sz="28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- Risk of false reporting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C329D4-4256-4A65-834F-4DA84673BFA8}"/>
              </a:ext>
            </a:extLst>
          </p:cNvPr>
          <p:cNvSpPr/>
          <p:nvPr/>
        </p:nvSpPr>
        <p:spPr>
          <a:xfrm>
            <a:off x="10344182" y="2766835"/>
            <a:ext cx="6002855" cy="4540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lvl="0" indent="-285750" defTabSz="54000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0" algn="l"/>
                <a:tab pos="540000" algn="l"/>
              </a:tabLst>
            </a:pPr>
            <a:r>
              <a:rPr lang="en-US" altLang="ko-KR" sz="2800" b="1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Digital Transformation</a:t>
            </a:r>
          </a:p>
          <a:p>
            <a:pPr marL="285750" lvl="0" indent="-285750" defTabSz="540000">
              <a:lnSpc>
                <a:spcPct val="150000"/>
              </a:lnSpc>
              <a:buClr>
                <a:prstClr val="white"/>
              </a:buClr>
              <a:buFontTx/>
              <a:buChar char="-"/>
              <a:tabLst>
                <a:tab pos="0" algn="l"/>
                <a:tab pos="540000" algn="l"/>
              </a:tabLst>
            </a:pPr>
            <a:r>
              <a:rPr lang="en-US" altLang="ko-KR" sz="28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- Ensuring objectivity</a:t>
            </a:r>
          </a:p>
          <a:p>
            <a:pPr marL="285750" lvl="0" indent="-285750" defTabSz="540000">
              <a:lnSpc>
                <a:spcPct val="150000"/>
              </a:lnSpc>
              <a:buClr>
                <a:prstClr val="white"/>
              </a:buClr>
              <a:buFontTx/>
              <a:buChar char="-"/>
              <a:tabLst>
                <a:tab pos="0" algn="l"/>
                <a:tab pos="540000" algn="l"/>
              </a:tabLst>
            </a:pPr>
            <a:r>
              <a:rPr lang="en-US" altLang="ko-KR" sz="28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- Enhancing transparency</a:t>
            </a:r>
          </a:p>
          <a:p>
            <a:pPr marL="285750" lvl="0" indent="-285750" defTabSz="540000">
              <a:lnSpc>
                <a:spcPct val="150000"/>
              </a:lnSpc>
              <a:buClr>
                <a:prstClr val="white"/>
              </a:buClr>
              <a:buFontTx/>
              <a:buChar char="-"/>
              <a:tabLst>
                <a:tab pos="0" algn="l"/>
                <a:tab pos="540000" algn="l"/>
              </a:tabLst>
            </a:pPr>
            <a:r>
              <a:rPr lang="en-US" altLang="ko-KR" sz="28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- Real-time feedback and 	collaboration</a:t>
            </a:r>
          </a:p>
          <a:p>
            <a:pPr marL="285750" lvl="0" indent="-285750" defTabSz="540000">
              <a:lnSpc>
                <a:spcPct val="150000"/>
              </a:lnSpc>
              <a:buClr>
                <a:prstClr val="white"/>
              </a:buClr>
              <a:buFontTx/>
              <a:buChar char="-"/>
              <a:tabLst>
                <a:tab pos="0" algn="l"/>
                <a:tab pos="540000" algn="l"/>
              </a:tabLst>
            </a:pPr>
            <a:r>
              <a:rPr lang="en-US" altLang="ko-KR" sz="28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 panose="02020603050405020304" pitchFamily="18" charset="0"/>
              </a:rPr>
              <a:t>- Improving work efficiency and 	record management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34EF17F-4E50-47D1-8F6A-39EE77A80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3" t="20851" b="41911"/>
          <a:stretch/>
        </p:blipFill>
        <p:spPr>
          <a:xfrm>
            <a:off x="796296" y="7530227"/>
            <a:ext cx="8388388" cy="238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86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64CF1CF-18FA-ACD3-D547-B95A8B6925D3}"/>
              </a:ext>
            </a:extLst>
          </p:cNvPr>
          <p:cNvSpPr/>
          <p:nvPr/>
        </p:nvSpPr>
        <p:spPr>
          <a:xfrm>
            <a:off x="7831014" y="3653236"/>
            <a:ext cx="9614049" cy="5703923"/>
          </a:xfrm>
          <a:prstGeom prst="round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kumimoji="1" lang="en-US" altLang="ko-KR" sz="31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Inaccurate data, delayed reporting, and poor communication</a:t>
            </a:r>
            <a:r>
              <a:rPr kumimoji="1" lang="en-US" altLang="ko-KR" sz="31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cost the construction industry over $3.13 billion each year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kumimoji="1" lang="en-US" altLang="ko-KR" sz="31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kumimoji="1" lang="en-US" altLang="ko-KR" sz="31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Nearly one-third of all project failures are directly linked to </a:t>
            </a:r>
            <a:r>
              <a:rPr kumimoji="1" lang="en-US" altLang="ko-KR" sz="31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poor communication</a:t>
            </a:r>
            <a:r>
              <a:rPr kumimoji="1" lang="en-US" altLang="ko-KR" sz="31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across teams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kumimoji="1" lang="en-US" altLang="ko-KR" sz="31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kumimoji="1" lang="en-US" altLang="ko-KR" sz="31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Real-time alerts </a:t>
            </a:r>
            <a:r>
              <a:rPr kumimoji="1" lang="en-US" altLang="ko-KR" sz="31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from field workers to headquarters can </a:t>
            </a:r>
            <a:r>
              <a:rPr kumimoji="1" lang="en-US" altLang="ko-KR" sz="31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reduce hazard response </a:t>
            </a:r>
            <a:r>
              <a:rPr kumimoji="1" lang="en-US" altLang="ko-KR" sz="31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times by up to 70%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8F9E3-2AFC-A182-CEB1-CE979AE23C36}"/>
              </a:ext>
            </a:extLst>
          </p:cNvPr>
          <p:cNvSpPr txBox="1"/>
          <p:nvPr/>
        </p:nvSpPr>
        <p:spPr>
          <a:xfrm>
            <a:off x="8027998" y="2095799"/>
            <a:ext cx="8998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Breakdown of Communication</a:t>
            </a:r>
          </a:p>
          <a:p>
            <a:pPr algn="ctr"/>
            <a:r>
              <a:rPr lang="en" altLang="ko-KR" sz="3600" b="1" dirty="0"/>
              <a:t>between on-site workers and managers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7A9BB-36E1-92B0-D521-242FA29F92BD}"/>
              </a:ext>
            </a:extLst>
          </p:cNvPr>
          <p:cNvSpPr txBox="1"/>
          <p:nvPr/>
        </p:nvSpPr>
        <p:spPr>
          <a:xfrm>
            <a:off x="-1388891" y="12663771"/>
            <a:ext cx="1841541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100" dirty="0" err="1"/>
              <a:t>https</a:t>
            </a:r>
            <a:r>
              <a:rPr lang="ko-KR" altLang="en-US" sz="2100" dirty="0"/>
              <a:t>://</a:t>
            </a:r>
            <a:r>
              <a:rPr lang="ko-KR" altLang="en-US" sz="2100" dirty="0" err="1"/>
              <a:t>cembs.com</a:t>
            </a:r>
            <a:r>
              <a:rPr lang="ko-KR" altLang="en-US" sz="2100" dirty="0"/>
              <a:t>/impact-of-effective-data-sharing-and-communication-in-construction/?</a:t>
            </a:r>
            <a:r>
              <a:rPr lang="ko-KR" altLang="en-US" sz="2100" dirty="0" err="1"/>
              <a:t>utm_source</a:t>
            </a:r>
            <a:endParaRPr lang="ko-KR" altLang="en-US" sz="2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C4463-D87D-6D7E-EEBE-DF2D4DE751E9}"/>
              </a:ext>
            </a:extLst>
          </p:cNvPr>
          <p:cNvSpPr txBox="1"/>
          <p:nvPr/>
        </p:nvSpPr>
        <p:spPr>
          <a:xfrm>
            <a:off x="2908771" y="12277469"/>
            <a:ext cx="141402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100" dirty="0" err="1"/>
              <a:t>https</a:t>
            </a:r>
            <a:r>
              <a:rPr lang="ko-KR" altLang="en-US" sz="2100" dirty="0"/>
              <a:t>://</a:t>
            </a:r>
            <a:r>
              <a:rPr lang="ko-KR" altLang="en-US" sz="2100" dirty="0" err="1"/>
              <a:t>esub.com</a:t>
            </a:r>
            <a:r>
              <a:rPr lang="ko-KR" altLang="en-US" sz="2100" dirty="0"/>
              <a:t>/</a:t>
            </a:r>
            <a:r>
              <a:rPr lang="ko-KR" altLang="en-US" sz="2100" dirty="0" err="1"/>
              <a:t>blog</a:t>
            </a:r>
            <a:r>
              <a:rPr lang="ko-KR" altLang="en-US" sz="2100" dirty="0"/>
              <a:t>/</a:t>
            </a:r>
            <a:r>
              <a:rPr lang="ko-KR" altLang="en-US" sz="2100" dirty="0" err="1"/>
              <a:t>communication-in-construction?utm_source</a:t>
            </a:r>
            <a:endParaRPr lang="ko-KR" altLang="en-US" sz="2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5C06BE-CA4A-FF98-FCCE-0B3BC513024D}"/>
              </a:ext>
            </a:extLst>
          </p:cNvPr>
          <p:cNvSpPr txBox="1"/>
          <p:nvPr/>
        </p:nvSpPr>
        <p:spPr>
          <a:xfrm>
            <a:off x="1261474" y="11891165"/>
            <a:ext cx="157650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100" dirty="0" err="1"/>
              <a:t>https</a:t>
            </a:r>
            <a:r>
              <a:rPr lang="ko-KR" altLang="en-US" sz="2100" dirty="0"/>
              <a:t>://</a:t>
            </a:r>
            <a:r>
              <a:rPr lang="ko-KR" altLang="en-US" sz="2100" dirty="0" err="1"/>
              <a:t>economist.co.kr</a:t>
            </a:r>
            <a:r>
              <a:rPr lang="ko-KR" altLang="en-US" sz="2100" dirty="0"/>
              <a:t>/</a:t>
            </a:r>
            <a:r>
              <a:rPr lang="ko-KR" altLang="en-US" sz="2100" dirty="0" err="1"/>
              <a:t>article</a:t>
            </a:r>
            <a:r>
              <a:rPr lang="ko-KR" altLang="en-US" sz="2100" dirty="0"/>
              <a:t>/</a:t>
            </a:r>
            <a:r>
              <a:rPr lang="ko-KR" altLang="en-US" sz="2100" dirty="0" err="1"/>
              <a:t>view</a:t>
            </a:r>
            <a:r>
              <a:rPr lang="ko-KR" altLang="en-US" sz="2100" dirty="0"/>
              <a:t>/ecn202304240061?utm_source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AA6B6-03AE-4A8A-848C-EE0D17AFF62A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Background of project</a:t>
            </a:r>
            <a:endParaRPr lang="ko-KR" altLang="en-US" sz="6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148464-1B0A-410E-990C-074A5DDB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36" y="2069197"/>
            <a:ext cx="6542602" cy="7287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L 도형 12">
            <a:extLst>
              <a:ext uri="{FF2B5EF4-FFF2-40B4-BE49-F238E27FC236}">
                <a16:creationId xmlns:a16="http://schemas.microsoft.com/office/drawing/2014/main" id="{126DAC2B-D9AA-4C8E-852B-860B12C47E84}"/>
              </a:ext>
            </a:extLst>
          </p:cNvPr>
          <p:cNvSpPr/>
          <p:nvPr/>
        </p:nvSpPr>
        <p:spPr>
          <a:xfrm flipV="1">
            <a:off x="8138774" y="2013121"/>
            <a:ext cx="806400" cy="842266"/>
          </a:xfrm>
          <a:prstGeom prst="corner">
            <a:avLst>
              <a:gd name="adj1" fmla="val 23725"/>
              <a:gd name="adj2" fmla="val 2877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57CE07CE-09A4-4203-8C43-4049F687CD7E}"/>
              </a:ext>
            </a:extLst>
          </p:cNvPr>
          <p:cNvSpPr/>
          <p:nvPr/>
        </p:nvSpPr>
        <p:spPr>
          <a:xfrm flipH="1">
            <a:off x="16330901" y="2585192"/>
            <a:ext cx="806400" cy="842266"/>
          </a:xfrm>
          <a:prstGeom prst="corner">
            <a:avLst>
              <a:gd name="adj1" fmla="val 23725"/>
              <a:gd name="adj2" fmla="val 2877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1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4436FE1B-F947-9869-946C-9E8F271D3681}"/>
              </a:ext>
            </a:extLst>
          </p:cNvPr>
          <p:cNvSpPr/>
          <p:nvPr/>
        </p:nvSpPr>
        <p:spPr>
          <a:xfrm>
            <a:off x="8727563" y="4261555"/>
            <a:ext cx="832873" cy="1192597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405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662DA1-C471-F4C6-8886-5BD36DD1C4A1}"/>
              </a:ext>
            </a:extLst>
          </p:cNvPr>
          <p:cNvSpPr/>
          <p:nvPr/>
        </p:nvSpPr>
        <p:spPr>
          <a:xfrm>
            <a:off x="652073" y="5874545"/>
            <a:ext cx="16998846" cy="22860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ko-KR" sz="4000" b="1" dirty="0"/>
              <a:t>In other words, the </a:t>
            </a:r>
            <a:r>
              <a:rPr lang="en" altLang="ko-KR" sz="4000" b="1" dirty="0">
                <a:solidFill>
                  <a:srgbClr val="FF0000"/>
                </a:solidFill>
              </a:rPr>
              <a:t>absence of a real-time hazard communication </a:t>
            </a:r>
            <a:r>
              <a:rPr lang="en" altLang="ko-KR" sz="4000" b="1" dirty="0">
                <a:solidFill>
                  <a:schemeClr val="tx1"/>
                </a:solidFill>
              </a:rPr>
              <a:t>and</a:t>
            </a:r>
            <a:r>
              <a:rPr lang="en" altLang="ko-KR" sz="4000" b="1" dirty="0">
                <a:solidFill>
                  <a:srgbClr val="FF0000"/>
                </a:solidFill>
              </a:rPr>
              <a:t> information feedback system </a:t>
            </a:r>
            <a:r>
              <a:rPr lang="en" altLang="ko-KR" sz="4000" b="1" dirty="0"/>
              <a:t>remains a critical issue.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3F1AB-1659-4D88-9669-BDA134634451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Background of project</a:t>
            </a:r>
            <a:endParaRPr lang="ko-KR" altLang="en-US" sz="6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546BB-1426-43AB-82B8-7320C0666FA9}"/>
              </a:ext>
            </a:extLst>
          </p:cNvPr>
          <p:cNvSpPr txBox="1"/>
          <p:nvPr/>
        </p:nvSpPr>
        <p:spPr>
          <a:xfrm>
            <a:off x="2977661" y="3055861"/>
            <a:ext cx="1233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“The problems at construction sites remain unresolved.”</a:t>
            </a:r>
          </a:p>
        </p:txBody>
      </p:sp>
      <p:sp>
        <p:nvSpPr>
          <p:cNvPr id="10" name="L 도형 9">
            <a:extLst>
              <a:ext uri="{FF2B5EF4-FFF2-40B4-BE49-F238E27FC236}">
                <a16:creationId xmlns:a16="http://schemas.microsoft.com/office/drawing/2014/main" id="{BEFB19A2-0CCC-46AA-827C-8BEE1C149723}"/>
              </a:ext>
            </a:extLst>
          </p:cNvPr>
          <p:cNvSpPr/>
          <p:nvPr/>
        </p:nvSpPr>
        <p:spPr>
          <a:xfrm flipV="1">
            <a:off x="2574461" y="2634728"/>
            <a:ext cx="806400" cy="842266"/>
          </a:xfrm>
          <a:prstGeom prst="corner">
            <a:avLst>
              <a:gd name="adj1" fmla="val 23725"/>
              <a:gd name="adj2" fmla="val 2877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FD261B95-0FDF-42BE-8BC2-8B9143F9AFE4}"/>
              </a:ext>
            </a:extLst>
          </p:cNvPr>
          <p:cNvSpPr/>
          <p:nvPr/>
        </p:nvSpPr>
        <p:spPr>
          <a:xfrm flipH="1">
            <a:off x="14907137" y="3409804"/>
            <a:ext cx="806400" cy="842266"/>
          </a:xfrm>
          <a:prstGeom prst="corner">
            <a:avLst>
              <a:gd name="adj1" fmla="val 23725"/>
              <a:gd name="adj2" fmla="val 2877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6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0828C0-9922-BE92-B61A-C71F17E824D3}"/>
              </a:ext>
            </a:extLst>
          </p:cNvPr>
          <p:cNvSpPr txBox="1"/>
          <p:nvPr/>
        </p:nvSpPr>
        <p:spPr>
          <a:xfrm>
            <a:off x="9069360" y="6611236"/>
            <a:ext cx="8421471" cy="2509020"/>
          </a:xfrm>
          <a:prstGeom prst="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" altLang="ko-KR" sz="3200" b="1" dirty="0">
                <a:solidFill>
                  <a:srgbClr val="000000"/>
                </a:solidFill>
              </a:rPr>
              <a:t>Real-time unit water content meter</a:t>
            </a:r>
            <a:r>
              <a:rPr lang="en-US" altLang="ko-KR" sz="3200" b="1" dirty="0">
                <a:solidFill>
                  <a:srgbClr val="000000"/>
                </a:solidFill>
              </a:rPr>
              <a:t>.</a:t>
            </a:r>
            <a:endParaRPr lang="en" altLang="ko-KR" sz="3200" b="1" dirty="0">
              <a:solidFill>
                <a:srgbClr val="000000"/>
              </a:solidFill>
            </a:endParaRP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US" altLang="ko-KR" sz="3200" b="1" dirty="0">
                <a:solidFill>
                  <a:srgbClr val="000000"/>
                </a:solidFill>
              </a:rPr>
              <a:t>All incoming concrete can be inspected</a:t>
            </a:r>
            <a:endParaRPr lang="en" altLang="ko-KR" sz="3200" b="1" dirty="0">
              <a:solidFill>
                <a:srgbClr val="000000"/>
              </a:solidFill>
            </a:endParaRP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US" altLang="ko-KR" sz="3200" b="1" dirty="0">
                <a:solidFill>
                  <a:srgbClr val="000000"/>
                </a:solidFill>
              </a:rPr>
              <a:t>Tight quality control with on-site application</a:t>
            </a:r>
          </a:p>
          <a:p>
            <a:pPr marL="457200" indent="-457200" algn="l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US" altLang="ko-KR" sz="3200" b="1" dirty="0">
                <a:solidFill>
                  <a:srgbClr val="000000"/>
                </a:solidFill>
              </a:rPr>
              <a:t>Zero safety and quality blind spots</a:t>
            </a:r>
            <a:endParaRPr lang="en" altLang="ko-KR" sz="3200" b="1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919ED-B033-4BEC-AE06-635143B562D5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Background of project</a:t>
            </a:r>
            <a:endParaRPr lang="ko-KR" altLang="en-US" sz="6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775674-5D21-48B6-99DC-6736CEF84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8"/>
          <a:stretch/>
        </p:blipFill>
        <p:spPr>
          <a:xfrm>
            <a:off x="9069360" y="1986905"/>
            <a:ext cx="7460178" cy="437611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789B99-5885-4117-B978-F63C581B1448}"/>
              </a:ext>
            </a:extLst>
          </p:cNvPr>
          <p:cNvGrpSpPr/>
          <p:nvPr/>
        </p:nvGrpSpPr>
        <p:grpSpPr>
          <a:xfrm>
            <a:off x="759567" y="1986905"/>
            <a:ext cx="7794946" cy="7467976"/>
            <a:chOff x="571998" y="1986905"/>
            <a:chExt cx="8020117" cy="74679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BB18E2-45DB-4AB1-A4DA-9C24E846A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98" y="1986905"/>
              <a:ext cx="8020117" cy="52365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C09F88D-5463-4258-8A8F-BA9300B2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874" r="34465"/>
            <a:stretch/>
          </p:blipFill>
          <p:spPr>
            <a:xfrm>
              <a:off x="571998" y="2892669"/>
              <a:ext cx="8020117" cy="65622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51335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3EB89B-34F3-1D01-FC11-B3C73550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64" y="2292368"/>
            <a:ext cx="7106297" cy="2851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1604F9-2194-83E9-5DE8-4BDBA41F7CF6}"/>
              </a:ext>
            </a:extLst>
          </p:cNvPr>
          <p:cNvSpPr txBox="1"/>
          <p:nvPr/>
        </p:nvSpPr>
        <p:spPr>
          <a:xfrm>
            <a:off x="9733686" y="2300445"/>
            <a:ext cx="7499237" cy="6787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4400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" altLang="ko-KR" sz="3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Effects:</a:t>
            </a:r>
            <a:endParaRPr lang="en" altLang="ko-KR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/>
              <a:t>Increased hazard reporting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/>
              <a:t>Reduction in accidents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/>
              <a:t>Improvement in safety culture</a:t>
            </a:r>
          </a:p>
          <a:p>
            <a:r>
              <a:rPr lang="en" altLang="ko-KR" sz="3200" b="1" dirty="0"/>
              <a:t>----------------------------------------------------------</a:t>
            </a:r>
          </a:p>
          <a:p>
            <a:r>
              <a:rPr lang="ko-KR" altLang="en-US" sz="2400" b="1" dirty="0"/>
              <a:t>❌  </a:t>
            </a:r>
            <a:r>
              <a:rPr lang="en" altLang="ko-KR" sz="3600" b="1" dirty="0">
                <a:solidFill>
                  <a:srgbClr val="FF0000"/>
                </a:solidFill>
              </a:rPr>
              <a:t>Limitations:</a:t>
            </a:r>
            <a:endParaRPr lang="en" altLang="ko-KR" sz="24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/>
              <a:t>Reliance on human-centered input </a:t>
            </a:r>
          </a:p>
          <a:p>
            <a:pPr>
              <a:lnSpc>
                <a:spcPct val="150000"/>
              </a:lnSpc>
            </a:pPr>
            <a:r>
              <a:rPr lang="en" altLang="ko-KR" sz="3200" dirty="0"/>
              <a:t>	</a:t>
            </a:r>
            <a:r>
              <a:rPr lang="en" altLang="ko-KR" sz="3200" b="1" dirty="0">
                <a:solidFill>
                  <a:srgbClr val="FF0000"/>
                </a:solidFill>
              </a:rPr>
              <a:t>→</a:t>
            </a:r>
            <a:r>
              <a:rPr lang="en" altLang="ko-KR" sz="3200" dirty="0"/>
              <a:t> potentially inefficient and 	inconsistent depending on the situation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dirty="0"/>
              <a:t>Lack of standardized procedures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144489-77FC-3060-154B-B1BE4E821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73" y="5143500"/>
            <a:ext cx="6769677" cy="4023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A124F-49E9-43DC-8F65-08577A5AF4CC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Current Challenges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4304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C013A7-DB37-E338-5D0A-DE0441E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74" y="2452943"/>
            <a:ext cx="7685923" cy="34308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465753-0D39-AF2B-DDF5-2E5C8196C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98" y="6118609"/>
            <a:ext cx="10112676" cy="2977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F4F9D5-D869-482E-8E71-FC52BF7D40A8}"/>
              </a:ext>
            </a:extLst>
          </p:cNvPr>
          <p:cNvSpPr txBox="1"/>
          <p:nvPr/>
        </p:nvSpPr>
        <p:spPr>
          <a:xfrm>
            <a:off x="571999" y="630695"/>
            <a:ext cx="125074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Current Challenges</a:t>
            </a:r>
            <a:endParaRPr lang="ko-KR" altLang="en-US" sz="6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CADE8-4430-4FCD-8B1B-DE4C04162C8E}"/>
              </a:ext>
            </a:extLst>
          </p:cNvPr>
          <p:cNvSpPr txBox="1"/>
          <p:nvPr/>
        </p:nvSpPr>
        <p:spPr>
          <a:xfrm>
            <a:off x="10684675" y="2497877"/>
            <a:ext cx="7031326" cy="6294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4400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" altLang="ko-KR" sz="3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Effects:</a:t>
            </a:r>
            <a:endParaRPr lang="en" altLang="ko-KR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/>
              <a:t>Providing safety guidelines using the GPT-RAG model</a:t>
            </a:r>
            <a:endParaRPr lang="en" altLang="ko-KR" sz="3200" dirty="0"/>
          </a:p>
          <a:p>
            <a:pPr>
              <a:lnSpc>
                <a:spcPct val="150000"/>
              </a:lnSpc>
            </a:pPr>
            <a:r>
              <a:rPr lang="en" altLang="ko-KR" sz="3200" b="1" dirty="0"/>
              <a:t>------------------------------------------------------</a:t>
            </a:r>
          </a:p>
          <a:p>
            <a:r>
              <a:rPr lang="ko-KR" altLang="en-US" sz="2400" b="1" dirty="0"/>
              <a:t>❌  </a:t>
            </a:r>
            <a:r>
              <a:rPr lang="en" altLang="ko-KR" sz="3600" b="1" dirty="0">
                <a:solidFill>
                  <a:srgbClr val="FF0000"/>
                </a:solidFill>
              </a:rPr>
              <a:t>Limitations: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/>
              <a:t>Lack of integration with on-site log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/>
              <a:t>Inability to incorporate user feedback or respond to emergency situations</a:t>
            </a:r>
            <a:endParaRPr lang="en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166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36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9527</TotalTime>
  <Words>1226</Words>
  <Application>Microsoft Office PowerPoint</Application>
  <PresentationFormat>사용자 지정</PresentationFormat>
  <Paragraphs>202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1" baseType="lpstr">
      <vt:lpstr>AppleGothic</vt:lpstr>
      <vt:lpstr>AppleMyungjo</vt:lpstr>
      <vt:lpstr>Aptos</vt:lpstr>
      <vt:lpstr>Aptos Display</vt:lpstr>
      <vt:lpstr>KoPubWorld돋움체_Pro Medium</vt:lpstr>
      <vt:lpstr>KoPub돋움체 Medium</vt:lpstr>
      <vt:lpstr>Noto Sans</vt:lpstr>
      <vt:lpstr>Noto Sans KR</vt:lpstr>
      <vt:lpstr>-webkit-standard</vt:lpstr>
      <vt:lpstr>나눔스퀘어_ac Bold</vt:lpstr>
      <vt:lpstr>Arial</vt:lpstr>
      <vt:lpstr>Times New Roman</vt:lpstr>
      <vt:lpstr>Wingdings</vt:lpstr>
      <vt:lpstr>맑은 고딕</vt:lpstr>
      <vt:lpstr>Office 테마</vt:lpstr>
      <vt:lpstr>Construction Site Safety Risk Mitigation System Using RAG-Enhanced LLMs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Project- GPT-RAG on Construction Documents</dc:title>
  <dc:creator>현 이</dc:creator>
  <cp:lastModifiedBy>Jeongmin Yun</cp:lastModifiedBy>
  <cp:revision>53</cp:revision>
  <dcterms:created xsi:type="dcterms:W3CDTF">2025-05-26T08:46:22Z</dcterms:created>
  <dcterms:modified xsi:type="dcterms:W3CDTF">2025-06-16T01:22:28Z</dcterms:modified>
</cp:coreProperties>
</file>